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37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6A58B-1757-4243-A0A7-FEBAEC338624}" type="datetimeFigureOut">
              <a:rPr lang="ru-RU" smtClean="0"/>
              <a:t>29.02.2024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F663D-DDD4-49F8-B8B4-C49085E0A3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52559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6A58B-1757-4243-A0A7-FEBAEC338624}" type="datetimeFigureOut">
              <a:rPr lang="ru-RU" smtClean="0"/>
              <a:t>29.02.2024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F663D-DDD4-49F8-B8B4-C49085E0A3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80181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6A58B-1757-4243-A0A7-FEBAEC338624}" type="datetimeFigureOut">
              <a:rPr lang="ru-RU" smtClean="0"/>
              <a:t>29.02.2024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F663D-DDD4-49F8-B8B4-C49085E0A3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14091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6A58B-1757-4243-A0A7-FEBAEC338624}" type="datetimeFigureOut">
              <a:rPr lang="ru-RU" smtClean="0"/>
              <a:t>29.02.2024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F663D-DDD4-49F8-B8B4-C49085E0A3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57133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6A58B-1757-4243-A0A7-FEBAEC338624}" type="datetimeFigureOut">
              <a:rPr lang="ru-RU" smtClean="0"/>
              <a:t>29.02.2024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F663D-DDD4-49F8-B8B4-C49085E0A3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80252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6A58B-1757-4243-A0A7-FEBAEC338624}" type="datetimeFigureOut">
              <a:rPr lang="ru-RU" smtClean="0"/>
              <a:t>29.02.2024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F663D-DDD4-49F8-B8B4-C49085E0A3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3860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6A58B-1757-4243-A0A7-FEBAEC338624}" type="datetimeFigureOut">
              <a:rPr lang="ru-RU" smtClean="0"/>
              <a:t>29.02.2024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F663D-DDD4-49F8-B8B4-C49085E0A3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9885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6A58B-1757-4243-A0A7-FEBAEC338624}" type="datetimeFigureOut">
              <a:rPr lang="ru-RU" smtClean="0"/>
              <a:t>29.02.2024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F663D-DDD4-49F8-B8B4-C49085E0A3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92276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6A58B-1757-4243-A0A7-FEBAEC338624}" type="datetimeFigureOut">
              <a:rPr lang="ru-RU" smtClean="0"/>
              <a:t>29.02.2024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F663D-DDD4-49F8-B8B4-C49085E0A3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48349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6A58B-1757-4243-A0A7-FEBAEC338624}" type="datetimeFigureOut">
              <a:rPr lang="ru-RU" smtClean="0"/>
              <a:t>29.02.2024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F663D-DDD4-49F8-B8B4-C49085E0A3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54110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6A58B-1757-4243-A0A7-FEBAEC338624}" type="datetimeFigureOut">
              <a:rPr lang="ru-RU" smtClean="0"/>
              <a:t>29.02.2024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F663D-DDD4-49F8-B8B4-C49085E0A3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77551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96A58B-1757-4243-A0A7-FEBAEC338624}" type="datetimeFigureOut">
              <a:rPr lang="ru-RU" smtClean="0"/>
              <a:t>29.02.2024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CF663D-DDD4-49F8-B8B4-C49085E0A3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60070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10631" y="473839"/>
            <a:ext cx="113961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Verdana" panose="020B0604030504040204" pitchFamily="34" charset="0"/>
                <a:ea typeface="Verdana" panose="020B0604030504040204" pitchFamily="34" charset="0"/>
              </a:rPr>
              <a:t>НАЗВАНИЕ СЕКЦИИ: </a:t>
            </a:r>
            <a:r>
              <a:rPr lang="ru-RU" sz="2800" b="1" dirty="0">
                <a:latin typeface="Verdana" panose="020B0604030504040204" pitchFamily="34" charset="0"/>
                <a:ea typeface="Verdana" panose="020B0604030504040204" pitchFamily="34" charset="0"/>
              </a:rPr>
              <a:t>«Физика настоящего и будущего»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10630" y="1281063"/>
            <a:ext cx="1157817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Verdana" panose="020B0604030504040204" pitchFamily="34" charset="0"/>
                <a:ea typeface="Verdana" panose="020B0604030504040204" pitchFamily="34" charset="0"/>
              </a:rPr>
              <a:t>ТЕМА ДОКЛАДА: </a:t>
            </a:r>
            <a:r>
              <a:rPr lang="ru-RU" sz="36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«Роль </a:t>
            </a:r>
            <a:r>
              <a:rPr lang="ru-RU" sz="3600" b="1" dirty="0">
                <a:latin typeface="Verdana" panose="020B0604030504040204" pitchFamily="34" charset="0"/>
                <a:ea typeface="Verdana" panose="020B0604030504040204" pitchFamily="34" charset="0"/>
              </a:rPr>
              <a:t>физики в освоении тепловой, электрической, ядерной энергии</a:t>
            </a:r>
            <a:r>
              <a:rPr lang="ru-RU" sz="36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» </a:t>
            </a:r>
            <a:endParaRPr lang="ru-RU" sz="2400" b="1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939797" y="3437927"/>
            <a:ext cx="9194803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latin typeface="Verdana" panose="020B0604030504040204" pitchFamily="34" charset="0"/>
                <a:ea typeface="Verdana" panose="020B0604030504040204" pitchFamily="34" charset="0"/>
              </a:rPr>
              <a:t>АВТОР ИЛИ КОМАНДА, ВЫПОЛНИВШАЯ РАБОТУ </a:t>
            </a:r>
          </a:p>
          <a:p>
            <a:r>
              <a:rPr lang="ru-RU" sz="24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(Фамилия, Имя, класс, образовательная организация)</a:t>
            </a:r>
          </a:p>
          <a:p>
            <a:endParaRPr lang="ru-RU" sz="2400" dirty="0" smtClean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ru-RU" sz="2000" dirty="0" smtClean="0">
                <a:latin typeface="Verdana" panose="020B0604030504040204" pitchFamily="34" charset="0"/>
                <a:ea typeface="Verdana" panose="020B0604030504040204" pitchFamily="34" charset="0"/>
              </a:rPr>
              <a:t>РУКОВОДИТЕЛЬ РАБОТЫ </a:t>
            </a:r>
          </a:p>
          <a:p>
            <a:r>
              <a:rPr lang="ru-RU" sz="24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(Фамилия, Имя, Отчество, должность, место работы)</a:t>
            </a:r>
            <a:endParaRPr lang="ru-RU" sz="2400" b="1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42724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34664" y="501134"/>
            <a:ext cx="491833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>
                <a:latin typeface="Verdana" panose="020B0604030504040204" pitchFamily="34" charset="0"/>
                <a:ea typeface="Verdana" panose="020B0604030504040204" pitchFamily="34" charset="0"/>
              </a:rPr>
              <a:t>ОБЪЕКТ И ЦЕЛИ РАБОТЫ</a:t>
            </a:r>
            <a:endParaRPr lang="ru-RU" sz="28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04332" y="5122333"/>
            <a:ext cx="98382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КРИТЕРИИ ОЦЕНКИ</a:t>
            </a:r>
            <a:r>
              <a:rPr lang="ru-RU" dirty="0" smtClean="0">
                <a:latin typeface="Verdana" panose="020B0604030504040204" pitchFamily="34" charset="0"/>
                <a:ea typeface="Verdana" panose="020B0604030504040204" pitchFamily="34" charset="0"/>
              </a:rPr>
              <a:t>: Цель </a:t>
            </a:r>
            <a:r>
              <a:rPr lang="ru-RU" dirty="0">
                <a:latin typeface="Verdana" panose="020B0604030504040204" pitchFamily="34" charset="0"/>
                <a:ea typeface="Verdana" panose="020B0604030504040204" pitchFamily="34" charset="0"/>
              </a:rPr>
              <a:t>сформулирована, обоснована, представлен поэтапный план ее достижения</a:t>
            </a:r>
            <a:endParaRPr lang="ru-RU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91884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734664" y="501134"/>
            <a:ext cx="545534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>
                <a:latin typeface="Verdana" panose="020B0604030504040204" pitchFamily="34" charset="0"/>
                <a:ea typeface="Verdana" panose="020B0604030504040204" pitchFamily="34" charset="0"/>
              </a:rPr>
              <a:t>ОСНОВНЫЕ ЭТАПЫ РАБОТЫ</a:t>
            </a:r>
            <a:endParaRPr lang="ru-RU" sz="28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32933" y="3098799"/>
            <a:ext cx="9838267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КРИТЕРИИ ОЦЕНКИ</a:t>
            </a:r>
            <a:r>
              <a:rPr lang="ru-RU" dirty="0">
                <a:latin typeface="Verdana" panose="020B0604030504040204" pitchFamily="34" charset="0"/>
                <a:ea typeface="Verdana" panose="020B0604030504040204" pitchFamily="34" charset="0"/>
              </a:rPr>
              <a:t>: </a:t>
            </a:r>
            <a:endParaRPr lang="ru-RU" dirty="0" smtClean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>
                <a:latin typeface="Verdana" panose="020B0604030504040204" pitchFamily="34" charset="0"/>
                <a:ea typeface="Verdana" panose="020B0604030504040204" pitchFamily="34" charset="0"/>
              </a:rPr>
              <a:t>Уровень </a:t>
            </a:r>
            <a:r>
              <a:rPr lang="ru-RU" dirty="0">
                <a:latin typeface="Verdana" panose="020B0604030504040204" pitchFamily="34" charset="0"/>
                <a:ea typeface="Verdana" panose="020B0604030504040204" pitchFamily="34" charset="0"/>
              </a:rPr>
              <a:t>владения материалом и умение донести данные исследования до </a:t>
            </a:r>
            <a:r>
              <a:rPr lang="ru-RU" dirty="0" smtClean="0">
                <a:latin typeface="Verdana" panose="020B0604030504040204" pitchFamily="34" charset="0"/>
                <a:ea typeface="Verdana" panose="020B0604030504040204" pitchFamily="34" charset="0"/>
              </a:rPr>
              <a:t>слушателей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latin typeface="Verdana" panose="020B0604030504040204" pitchFamily="34" charset="0"/>
                <a:ea typeface="Verdana" panose="020B0604030504040204" pitchFamily="34" charset="0"/>
              </a:rPr>
              <a:t>Проект полностью ориентирован на достижение обоснованных в ходе анализа проблем целей и </a:t>
            </a:r>
            <a:r>
              <a:rPr lang="ru-RU" dirty="0" smtClean="0">
                <a:latin typeface="Verdana" panose="020B0604030504040204" pitchFamily="34" charset="0"/>
                <a:ea typeface="Verdana" panose="020B0604030504040204" pitchFamily="34" charset="0"/>
              </a:rPr>
              <a:t>задач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latin typeface="Verdana" panose="020B0604030504040204" pitchFamily="34" charset="0"/>
                <a:ea typeface="Verdana" panose="020B0604030504040204" pitchFamily="34" charset="0"/>
              </a:rPr>
              <a:t>Работа отличается творческим подходом, собственным оригинальным отношением автора к идее </a:t>
            </a:r>
            <a:r>
              <a:rPr lang="ru-RU" dirty="0" smtClean="0">
                <a:latin typeface="Verdana" panose="020B0604030504040204" pitchFamily="34" charset="0"/>
                <a:ea typeface="Verdana" panose="020B0604030504040204" pitchFamily="34" charset="0"/>
              </a:rPr>
              <a:t>исследования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latin typeface="Verdana" panose="020B0604030504040204" pitchFamily="34" charset="0"/>
                <a:ea typeface="Verdana" panose="020B0604030504040204" pitchFamily="34" charset="0"/>
              </a:rPr>
              <a:t>Исследование имеет практическое применение, намечены перспективы использования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latin typeface="Verdana" panose="020B0604030504040204" pitchFamily="34" charset="0"/>
                <a:ea typeface="Verdana" panose="020B0604030504040204" pitchFamily="34" charset="0"/>
              </a:rPr>
              <a:t>Продукт полностью соответствует требованиям качества (эстетичен, удобен в использовании, соответствует заявленным целям</a:t>
            </a:r>
            <a:r>
              <a:rPr lang="ru-RU" dirty="0" smtClean="0">
                <a:latin typeface="Verdana" panose="020B0604030504040204" pitchFamily="34" charset="0"/>
                <a:ea typeface="Verdana" panose="020B0604030504040204" pitchFamily="34" charset="0"/>
              </a:rPr>
              <a:t>)</a:t>
            </a:r>
            <a:endParaRPr lang="ru-RU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90925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734664" y="501134"/>
            <a:ext cx="423545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>
                <a:latin typeface="Verdana" panose="020B0604030504040204" pitchFamily="34" charset="0"/>
                <a:ea typeface="Verdana" panose="020B0604030504040204" pitchFamily="34" charset="0"/>
              </a:rPr>
              <a:t>ВЫВОДЫ ПО РАБОТЕ</a:t>
            </a:r>
            <a:endParaRPr lang="ru-RU" sz="28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49866" y="3581399"/>
            <a:ext cx="983826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КРИТЕРИИ ОЦЕНКИ</a:t>
            </a:r>
            <a:r>
              <a:rPr lang="ru-RU" dirty="0">
                <a:latin typeface="Verdana" panose="020B0604030504040204" pitchFamily="34" charset="0"/>
                <a:ea typeface="Verdana" panose="020B0604030504040204" pitchFamily="34" charset="0"/>
              </a:rPr>
              <a:t>: </a:t>
            </a:r>
            <a:endParaRPr lang="ru-RU" dirty="0" smtClean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>
                <a:latin typeface="Verdana" panose="020B0604030504040204" pitchFamily="34" charset="0"/>
                <a:ea typeface="Verdana" panose="020B0604030504040204" pitchFamily="34" charset="0"/>
              </a:rPr>
              <a:t>Выбранные </a:t>
            </a:r>
            <a:r>
              <a:rPr lang="ru-RU" dirty="0">
                <a:latin typeface="Verdana" panose="020B0604030504040204" pitchFamily="34" charset="0"/>
                <a:ea typeface="Verdana" panose="020B0604030504040204" pitchFamily="34" charset="0"/>
              </a:rPr>
              <a:t>способы достижения цели проекта достаточны, уместны и </a:t>
            </a:r>
            <a:r>
              <a:rPr lang="ru-RU" dirty="0" smtClean="0">
                <a:latin typeface="Verdana" panose="020B0604030504040204" pitchFamily="34" charset="0"/>
                <a:ea typeface="Verdana" panose="020B0604030504040204" pitchFamily="34" charset="0"/>
              </a:rPr>
              <a:t>эффективны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latin typeface="Verdana" panose="020B0604030504040204" pitchFamily="34" charset="0"/>
                <a:ea typeface="Verdana" panose="020B0604030504040204" pitchFamily="34" charset="0"/>
              </a:rPr>
              <a:t>Представлен исчерпывающий анализ ситуаций, складывавшихся в ходе работы, сделаны необходимые выводы, намечены перспективы </a:t>
            </a:r>
            <a:r>
              <a:rPr lang="ru-RU" dirty="0" smtClean="0">
                <a:latin typeface="Verdana" panose="020B0604030504040204" pitchFamily="34" charset="0"/>
                <a:ea typeface="Verdana" panose="020B0604030504040204" pitchFamily="34" charset="0"/>
              </a:rPr>
              <a:t>работы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27592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734664" y="501134"/>
            <a:ext cx="7011856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>
                <a:latin typeface="Verdana" panose="020B0604030504040204" pitchFamily="34" charset="0"/>
                <a:ea typeface="Verdana" panose="020B0604030504040204" pitchFamily="34" charset="0"/>
              </a:rPr>
              <a:t>ИЛЛЮСТРАТИВНЫЙ МАТЕРИАЛ </a:t>
            </a:r>
          </a:p>
          <a:p>
            <a:r>
              <a:rPr lang="ru-RU" sz="2800" dirty="0" smtClean="0">
                <a:latin typeface="Verdana" panose="020B0604030504040204" pitchFamily="34" charset="0"/>
                <a:ea typeface="Verdana" panose="020B0604030504040204" pitchFamily="34" charset="0"/>
              </a:rPr>
              <a:t>(ГРАФИКИ, СХЕМЫ, РИСУНКИ И Т.Д)</a:t>
            </a:r>
            <a:endParaRPr lang="ru-RU" sz="28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9134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24466" y="2726265"/>
            <a:ext cx="9838267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КРИТЕРИИ ОЦЕНКИ</a:t>
            </a:r>
            <a:r>
              <a:rPr lang="ru-RU" dirty="0">
                <a:latin typeface="Verdana" panose="020B0604030504040204" pitchFamily="34" charset="0"/>
                <a:ea typeface="Verdana" panose="020B0604030504040204" pitchFamily="34" charset="0"/>
              </a:rPr>
              <a:t>: </a:t>
            </a:r>
            <a:endParaRPr lang="ru-RU" dirty="0" smtClean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>
                <a:latin typeface="Verdana" panose="020B0604030504040204" pitchFamily="34" charset="0"/>
                <a:ea typeface="Verdana" panose="020B0604030504040204" pitchFamily="34" charset="0"/>
              </a:rPr>
              <a:t>Выбранные </a:t>
            </a:r>
            <a:r>
              <a:rPr lang="ru-RU" dirty="0">
                <a:latin typeface="Verdana" panose="020B0604030504040204" pitchFamily="34" charset="0"/>
                <a:ea typeface="Verdana" panose="020B0604030504040204" pitchFamily="34" charset="0"/>
              </a:rPr>
              <a:t>способы достижения цели проекта достаточны, уместны и </a:t>
            </a:r>
            <a:r>
              <a:rPr lang="ru-RU" dirty="0" smtClean="0">
                <a:latin typeface="Verdana" panose="020B0604030504040204" pitchFamily="34" charset="0"/>
                <a:ea typeface="Verdana" panose="020B0604030504040204" pitchFamily="34" charset="0"/>
              </a:rPr>
              <a:t>эффективны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latin typeface="Verdana" panose="020B0604030504040204" pitchFamily="34" charset="0"/>
                <a:ea typeface="Verdana" panose="020B0604030504040204" pitchFamily="34" charset="0"/>
              </a:rPr>
              <a:t>Представлен исчерпывающий анализ ситуаций, складывавшихся в ходе работы, сделаны необходимые выводы, намечены перспективы </a:t>
            </a:r>
            <a:r>
              <a:rPr lang="ru-RU" dirty="0" smtClean="0">
                <a:latin typeface="Verdana" panose="020B0604030504040204" pitchFamily="34" charset="0"/>
                <a:ea typeface="Verdana" panose="020B0604030504040204" pitchFamily="34" charset="0"/>
              </a:rPr>
              <a:t>работы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>
                <a:latin typeface="Verdana" panose="020B0604030504040204" pitchFamily="34" charset="0"/>
                <a:ea typeface="Verdana" panose="020B0604030504040204" pitchFamily="34" charset="0"/>
              </a:rPr>
              <a:t>Автору </a:t>
            </a:r>
            <a:r>
              <a:rPr lang="ru-RU" dirty="0">
                <a:latin typeface="Verdana" panose="020B0604030504040204" pitchFamily="34" charset="0"/>
                <a:ea typeface="Verdana" panose="020B0604030504040204" pitchFamily="34" charset="0"/>
              </a:rPr>
              <a:t>удалось вызвать интерес аудитории и уложиться в </a:t>
            </a:r>
            <a:r>
              <a:rPr lang="ru-RU" dirty="0" smtClean="0">
                <a:latin typeface="Verdana" panose="020B0604030504040204" pitchFamily="34" charset="0"/>
                <a:ea typeface="Verdana" panose="020B0604030504040204" pitchFamily="34" charset="0"/>
              </a:rPr>
              <a:t>регламент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dirty="0" smtClean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ctr"/>
            <a:r>
              <a:rPr lang="ru-RU" b="1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ОБЩЕЕ КОЛИЧЕСТВО СЛАЙДОВ ДО 10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984359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1210</TotalTime>
  <Words>224</Words>
  <Application>Microsoft Office PowerPoint</Application>
  <PresentationFormat>Широкоэкранный</PresentationFormat>
  <Paragraphs>29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Verdana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TPU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Шабаловская Ольга Владимировна</dc:creator>
  <cp:lastModifiedBy>Шабаловская Ольга Владимировна</cp:lastModifiedBy>
  <cp:revision>6</cp:revision>
  <dcterms:created xsi:type="dcterms:W3CDTF">2024-02-21T07:27:47Z</dcterms:created>
  <dcterms:modified xsi:type="dcterms:W3CDTF">2024-02-29T06:32:03Z</dcterms:modified>
</cp:coreProperties>
</file>