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3" r:id="rId2"/>
    <p:sldId id="269" r:id="rId3"/>
    <p:sldId id="277" r:id="rId4"/>
    <p:sldId id="289" r:id="rId5"/>
    <p:sldId id="288" r:id="rId6"/>
    <p:sldId id="276" r:id="rId7"/>
    <p:sldId id="287" r:id="rId8"/>
    <p:sldId id="285" r:id="rId9"/>
    <p:sldId id="290" r:id="rId10"/>
    <p:sldId id="274" r:id="rId11"/>
    <p:sldId id="282" r:id="rId12"/>
    <p:sldId id="284" r:id="rId13"/>
    <p:sldId id="270" r:id="rId14"/>
    <p:sldId id="281" r:id="rId15"/>
    <p:sldId id="272" r:id="rId16"/>
    <p:sldId id="280" r:id="rId17"/>
    <p:sldId id="278" r:id="rId18"/>
    <p:sldId id="279" r:id="rId19"/>
    <p:sldId id="271" r:id="rId20"/>
    <p:sldId id="273" r:id="rId21"/>
    <p:sldId id="275" r:id="rId22"/>
    <p:sldId id="291" r:id="rId23"/>
    <p:sldId id="294" r:id="rId24"/>
  </p:sldIdLst>
  <p:sldSz cx="12192000" cy="6858000"/>
  <p:notesSz cx="679132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Седнев" initials="ДС" lastIdx="1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BE46"/>
    <a:srgbClr val="393939"/>
    <a:srgbClr val="686868"/>
    <a:srgbClr val="A2A1A1"/>
    <a:srgbClr val="6C6D6C"/>
    <a:srgbClr val="76B729"/>
    <a:srgbClr val="CC2E2A"/>
    <a:srgbClr val="808080"/>
    <a:srgbClr val="1E7DC2"/>
    <a:srgbClr val="006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11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3" d="100"/>
          <a:sy n="113" d="100"/>
        </p:scale>
        <p:origin x="337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6513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49973-B2ED-47F8-8A78-D28DB888792A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6513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FD72E-0A6E-4C0A-A8ED-F814144E9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554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6513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DC125-F1CB-421D-BF0C-479EBC807B8B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242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6513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DB774-640C-411A-8718-DDB764B45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4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5521" b="15899"/>
          <a:stretch/>
        </p:blipFill>
        <p:spPr>
          <a:xfrm>
            <a:off x="0" y="-1"/>
            <a:ext cx="42037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970455" y="1894702"/>
            <a:ext cx="6760226" cy="2165607"/>
          </a:xfrm>
        </p:spPr>
        <p:txBody>
          <a:bodyPr anchor="b">
            <a:normAutofit/>
          </a:bodyPr>
          <a:lstStyle>
            <a:lvl1pPr algn="l">
              <a:defRPr sz="3400" cap="all" spc="300" baseline="0"/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970454" y="4060310"/>
            <a:ext cx="6760226" cy="832965"/>
          </a:xfrm>
        </p:spPr>
        <p:txBody>
          <a:bodyPr/>
          <a:lstStyle>
            <a:lvl1pPr marL="0" indent="0" algn="l">
              <a:buNone/>
              <a:defRPr sz="2400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Дополнительное название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4233793" cy="68630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037704" y="4893275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5037138" y="6482492"/>
            <a:ext cx="1949450" cy="28901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4970590" y="4979008"/>
            <a:ext cx="4890102" cy="8080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ФИО выступающего,</a:t>
            </a:r>
          </a:p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38" y="1199256"/>
            <a:ext cx="1946933" cy="50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3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бумаг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-1" b="15745"/>
          <a:stretch/>
        </p:blipFill>
        <p:spPr>
          <a:xfrm>
            <a:off x="-12700" y="-1"/>
            <a:ext cx="12204700" cy="6858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794934" y="3386239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232" y="1545491"/>
            <a:ext cx="6757088" cy="1472143"/>
          </a:xfrm>
        </p:spPr>
        <p:txBody>
          <a:bodyPr>
            <a:normAutofit/>
          </a:bodyPr>
          <a:lstStyle>
            <a:lvl1pPr>
              <a:defRPr sz="36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3124" y="3282805"/>
            <a:ext cx="8929127" cy="28941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3873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43873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517" y="562598"/>
            <a:ext cx="1946933" cy="500405"/>
          </a:xfrm>
          <a:prstGeom prst="rect">
            <a:avLst/>
          </a:prstGeom>
        </p:spPr>
      </p:pic>
      <p:sp>
        <p:nvSpPr>
          <p:cNvPr id="12" name="Дата 2"/>
          <p:cNvSpPr>
            <a:spLocks noGrp="1"/>
          </p:cNvSpPr>
          <p:nvPr>
            <p:ph type="dt" sz="half" idx="10"/>
          </p:nvPr>
        </p:nvSpPr>
        <p:spPr>
          <a:xfrm>
            <a:off x="209924" y="6438730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11.04.2023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604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28356" cy="1048039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0" y="680711"/>
            <a:ext cx="1621902" cy="4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4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Только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0" y="680711"/>
            <a:ext cx="1621902" cy="4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44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44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943070" y="6499653"/>
            <a:ext cx="1939182" cy="358347"/>
          </a:xfrm>
        </p:spPr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94"/>
          <a:stretch/>
        </p:blipFill>
        <p:spPr>
          <a:xfrm>
            <a:off x="0" y="-1"/>
            <a:ext cx="12192000" cy="2540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25527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983756" y="2951692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9997"/>
            <a:ext cx="8432800" cy="1579005"/>
          </a:xfrm>
        </p:spPr>
        <p:txBody>
          <a:bodyPr>
            <a:normAutofit/>
          </a:bodyPr>
          <a:lstStyle>
            <a:lvl1pPr>
              <a:defRPr sz="32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/>
          </p:nvPr>
        </p:nvSpPr>
        <p:spPr>
          <a:xfrm>
            <a:off x="1983756" y="3246438"/>
            <a:ext cx="7287244" cy="32532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298" y="829296"/>
            <a:ext cx="1946933" cy="500405"/>
          </a:xfrm>
          <a:prstGeom prst="rect">
            <a:avLst/>
          </a:prstGeom>
        </p:spPr>
      </p:pic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81200" y="649965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Дата 2"/>
          <p:cNvSpPr>
            <a:spLocks noGrp="1"/>
          </p:cNvSpPr>
          <p:nvPr>
            <p:ph type="dt" sz="half" idx="13"/>
          </p:nvPr>
        </p:nvSpPr>
        <p:spPr>
          <a:xfrm>
            <a:off x="149857" y="6499653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11.04.2023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4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сп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943070" y="6499653"/>
            <a:ext cx="1939182" cy="358347"/>
          </a:xfrm>
        </p:spPr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94"/>
          <a:stretch/>
        </p:blipFill>
        <p:spPr>
          <a:xfrm>
            <a:off x="0" y="-1"/>
            <a:ext cx="12192000" cy="2540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25527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9997"/>
            <a:ext cx="8432800" cy="1579005"/>
          </a:xfrm>
        </p:spPr>
        <p:txBody>
          <a:bodyPr>
            <a:normAutofit/>
          </a:bodyPr>
          <a:lstStyle>
            <a:lvl1pPr>
              <a:defRPr sz="32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/>
          </p:nvPr>
        </p:nvSpPr>
        <p:spPr>
          <a:xfrm>
            <a:off x="1983756" y="3827633"/>
            <a:ext cx="4754795" cy="26720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862763" y="3827558"/>
            <a:ext cx="4785540" cy="26716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983756" y="3742113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983756" y="2959147"/>
            <a:ext cx="5108575" cy="43656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ru-RU" dirty="0"/>
              <a:t>Дополнительная информация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298" y="829296"/>
            <a:ext cx="1946933" cy="500405"/>
          </a:xfrm>
          <a:prstGeom prst="rect">
            <a:avLst/>
          </a:prstGeom>
        </p:spPr>
      </p:pic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83756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6" name="Дата 2"/>
          <p:cNvSpPr>
            <a:spLocks noGrp="1"/>
          </p:cNvSpPr>
          <p:nvPr>
            <p:ph type="dt" sz="half" idx="15"/>
          </p:nvPr>
        </p:nvSpPr>
        <p:spPr>
          <a:xfrm>
            <a:off x="254499" y="6492874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11.04.2023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09979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.информ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5521" b="15899"/>
          <a:stretch/>
        </p:blipFill>
        <p:spPr>
          <a:xfrm>
            <a:off x="-1" y="-1"/>
            <a:ext cx="4942703" cy="6858001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0" y="0"/>
            <a:ext cx="4983892" cy="68630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199" y="680908"/>
            <a:ext cx="4061942" cy="1048039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535612" y="6450227"/>
            <a:ext cx="4324825" cy="32951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086680" y="6450227"/>
            <a:ext cx="1795572" cy="329514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34658" y="2199349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3"/>
          </p:nvPr>
        </p:nvSpPr>
        <p:spPr>
          <a:xfrm>
            <a:off x="5535613" y="2085975"/>
            <a:ext cx="6088062" cy="4270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655763" y="2085975"/>
            <a:ext cx="2990850" cy="4270375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Дополнительная информация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298" y="829296"/>
            <a:ext cx="1946933" cy="500405"/>
          </a:xfrm>
          <a:prstGeom prst="rect">
            <a:avLst/>
          </a:prstGeom>
        </p:spPr>
      </p:pic>
      <p:sp>
        <p:nvSpPr>
          <p:cNvPr id="14" name="Дата 2"/>
          <p:cNvSpPr>
            <a:spLocks noGrp="1"/>
          </p:cNvSpPr>
          <p:nvPr>
            <p:ph type="dt" sz="half" idx="10"/>
          </p:nvPr>
        </p:nvSpPr>
        <p:spPr>
          <a:xfrm>
            <a:off x="1655763" y="6453496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11.04.2023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22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 бумаг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11" y="755267"/>
            <a:ext cx="1150741" cy="2677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9" t="-1" b="15745"/>
          <a:stretch/>
        </p:blipFill>
        <p:spPr>
          <a:xfrm>
            <a:off x="4597400" y="-1"/>
            <a:ext cx="7594600" cy="6858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4597400" y="0"/>
            <a:ext cx="75946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5128656" y="1854714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8656" y="197708"/>
            <a:ext cx="5131694" cy="1627916"/>
          </a:xfrm>
        </p:spPr>
        <p:txBody>
          <a:bodyPr>
            <a:normAutofit/>
          </a:bodyPr>
          <a:lstStyle>
            <a:lvl1pPr>
              <a:defRPr sz="36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8656" y="2203955"/>
            <a:ext cx="6585470" cy="397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28656" y="6440684"/>
            <a:ext cx="4882610" cy="33905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11266" y="6440684"/>
            <a:ext cx="1870986" cy="339057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0" y="680711"/>
            <a:ext cx="1621902" cy="416865"/>
          </a:xfrm>
          <a:prstGeom prst="rect">
            <a:avLst/>
          </a:prstGeom>
        </p:spPr>
      </p:pic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>
          <a:xfrm>
            <a:off x="209924" y="6438730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11.04.2023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070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Узкий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2"/>
          <a:stretch/>
        </p:blipFill>
        <p:spPr>
          <a:xfrm>
            <a:off x="0" y="-1"/>
            <a:ext cx="12192000" cy="141690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147457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838199" y="1728062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96674"/>
            <a:ext cx="8462319" cy="823785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1044052" cy="454720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3049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430492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298" y="558363"/>
            <a:ext cx="1946933" cy="500405"/>
          </a:xfrm>
          <a:prstGeom prst="rect">
            <a:avLst/>
          </a:prstGeom>
        </p:spPr>
      </p:pic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>
          <a:xfrm>
            <a:off x="838199" y="6430492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11.04.2023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7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Безбумаж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59529" cy="1048039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0" y="680711"/>
            <a:ext cx="1621902" cy="4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7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на бо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5674"/>
          <a:stretch/>
        </p:blipFill>
        <p:spPr>
          <a:xfrm>
            <a:off x="0" y="-1"/>
            <a:ext cx="12192000" cy="2794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28829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4971854" y="1046344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2140550" y="2698275"/>
            <a:ext cx="4398550" cy="1048039"/>
          </a:xfrm>
        </p:spPr>
        <p:txBody>
          <a:bodyPr>
            <a:normAutofit/>
          </a:bodyPr>
          <a:lstStyle>
            <a:lvl1pPr>
              <a:defRPr sz="35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6394" y="1491963"/>
            <a:ext cx="5925858" cy="468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5520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455206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56301" y="936625"/>
            <a:ext cx="4695224" cy="338138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Дополнительная информация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0" y="430860"/>
            <a:ext cx="1621902" cy="416865"/>
          </a:xfrm>
          <a:prstGeom prst="rect">
            <a:avLst/>
          </a:prstGeom>
        </p:spPr>
      </p:pic>
      <p:sp>
        <p:nvSpPr>
          <p:cNvPr id="12" name="Дата 2"/>
          <p:cNvSpPr>
            <a:spLocks noGrp="1"/>
          </p:cNvSpPr>
          <p:nvPr>
            <p:ph type="dt" sz="half" idx="10"/>
          </p:nvPr>
        </p:nvSpPr>
        <p:spPr>
          <a:xfrm>
            <a:off x="266485" y="6455206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11.04.2023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83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94"/>
          <a:stretch/>
        </p:blipFill>
        <p:spPr>
          <a:xfrm>
            <a:off x="-6350" y="4562475"/>
            <a:ext cx="12192000" cy="2295525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-6350" y="4562474"/>
            <a:ext cx="12192000" cy="229552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517" y="562598"/>
            <a:ext cx="1946933" cy="500405"/>
          </a:xfrm>
          <a:prstGeom prst="rect">
            <a:avLst/>
          </a:prstGeom>
        </p:spPr>
      </p:pic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831850" y="6356349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11.04.2023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52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49488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10440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</a:t>
            </a:r>
          </a:p>
          <a:p>
            <a:pPr lvl="4"/>
            <a:r>
              <a:rPr lang="ru-RU" dirty="0"/>
              <a:t>Пятый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901880" y="6455135"/>
            <a:ext cx="1980371" cy="268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62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6" r:id="rId6"/>
    <p:sldLayoutId id="2147483665" r:id="rId7"/>
    <p:sldLayoutId id="2147483650" r:id="rId8"/>
    <p:sldLayoutId id="2147483651" r:id="rId9"/>
    <p:sldLayoutId id="2147483664" r:id="rId10"/>
    <p:sldLayoutId id="2147483654" r:id="rId11"/>
    <p:sldLayoutId id="2147483655" r:id="rId12"/>
    <p:sldLayoutId id="21474836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 cap="all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25" y="1354347"/>
            <a:ext cx="3944284" cy="55036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554" y="0"/>
            <a:ext cx="496675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90569" y="2951946"/>
            <a:ext cx="48653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Академики </a:t>
            </a: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В. А. Обручев и М. А. Усов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51102" y="708016"/>
            <a:ext cx="7944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XXVII Международный молодежный научный симпозиум имени академика М.А. Усова «Проблемы геологии и освоения недр», посвященный 160-летию со дня рождения академика В. А. Обручева и 140-летию академика М. А. Усова, основателей Сибирской горно-геологической школы</a:t>
            </a:r>
          </a:p>
        </p:txBody>
      </p:sp>
    </p:spTree>
    <p:extLst>
      <p:ext uri="{BB962C8B-B14F-4D97-AF65-F5344CB8AC3E}">
        <p14:creationId xmlns:p14="http://schemas.microsoft.com/office/powerpoint/2010/main" val="392269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t="1761" r="3607" b="4654"/>
          <a:stretch/>
        </p:blipFill>
        <p:spPr>
          <a:xfrm>
            <a:off x="779114" y="750495"/>
            <a:ext cx="3551346" cy="53594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27508" y="1301440"/>
            <a:ext cx="75222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1914 г. В. А. Обручев начинает публиковать научно-популярные статьи по геологии, с помощью которых он хотел привлечь молодых людей к его профессии. И тогда же Владимир Афанасьевич начинает писать научно-фантастические романы.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508" y="3627475"/>
            <a:ext cx="75222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Идея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«Плутонии» родилась у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него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прочтения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романа «Путешествие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центру Земли»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Жюля Верна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Афанасьевич решает написать для молодежи книгу на той же основе, но без вольных допущений.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6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518" y="457199"/>
            <a:ext cx="3927187" cy="55812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699" y="1172843"/>
            <a:ext cx="3718621" cy="5322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66" y="1172843"/>
            <a:ext cx="3633531" cy="53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64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4" y="728818"/>
            <a:ext cx="3564704" cy="54691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97237" y="1461949"/>
            <a:ext cx="70190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«Его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работы содержат тщательно собранные и обработанные материалы и, следовательно, сохранят своё значение в течение длительного промежутка времени. К этому нужно прибавить, что В. А. Обручев изучил впервые геологию и географию некоторых крупных областей. И достаточно было одних этих работ, чтобы признать его мировым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учёным» - писал М. А. Усов.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164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10355" y="1605922"/>
            <a:ext cx="68062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Михаил Антонович Усов</a:t>
            </a: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(08.02.1883-26.07.1939)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Учёный-геолог.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Профессор 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Томского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института.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ервый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сибирский академик АН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СССР.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ченик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В. А. Обручева.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27" y="562874"/>
            <a:ext cx="3733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2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1" y="284672"/>
            <a:ext cx="3200457" cy="46065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62" y="1932317"/>
            <a:ext cx="3190099" cy="46710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19622" y="1156113"/>
            <a:ext cx="67803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История М. А. Усова в Томском технологическом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институте начинается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1901 году. Своими выдающимися способностями он вызывал интерес у преподавателей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82573" y="3552350"/>
            <a:ext cx="59062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период обучения Михаил Антонович начал участвовать в геологических экспедициях, которыми руководил профессор В. А. Обручев. Он называл М. А. Усова самым выдающимся из первого выпуска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инженеров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Горного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отделения.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696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0" y="421460"/>
            <a:ext cx="3881425" cy="60621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40303" y="2298393"/>
            <a:ext cx="64547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Усов М. А. посвятил почти всю жизнь изучению Сибири с геологической стороны.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Михаила Антоновича в этом направлении вышла за рамки исследований Сибири и стала значимой для мировой геологической науки.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5125" y="2571080"/>
            <a:ext cx="6648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17663" y="308322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ALS Sirius" panose="00000500000000000000" pitchFamily="50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61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1" y="129393"/>
            <a:ext cx="3036651" cy="4630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702" y="2444587"/>
            <a:ext cx="2812210" cy="42183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29353" y="1712792"/>
            <a:ext cx="66509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Одним из ключевых направлений его исследований в Сибири были детали геологического строения Кузнецкого каменноугольного бассейна. 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Итоги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методики исследований Кузбасского бассейна легли в основу изучения ещё многих угольных бассейнов Сибири, Казахстана и других районов СССР.</a:t>
            </a:r>
          </a:p>
        </p:txBody>
      </p:sp>
    </p:spTree>
    <p:extLst>
      <p:ext uri="{BB962C8B-B14F-4D97-AF65-F5344CB8AC3E}">
        <p14:creationId xmlns:p14="http://schemas.microsoft.com/office/powerpoint/2010/main" val="4182095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3" y="1354346"/>
            <a:ext cx="3364804" cy="50109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48" y="436575"/>
            <a:ext cx="3119928" cy="50109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398" y="1354346"/>
            <a:ext cx="3364804" cy="503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46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14" y="471517"/>
            <a:ext cx="3472770" cy="54726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376" y="1596456"/>
            <a:ext cx="3192028" cy="47186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1194" y="644045"/>
            <a:ext cx="54547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Усов М. А. посвятил педагогической и вузовской работе около 30 лет своей жизни. Михаил Антонович принимал активное участие в разработке учебной литературы, уделял внимание вопросам настоящего и будущего геологии.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1194" y="3518505"/>
            <a:ext cx="5454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Его студенты отмечают, что он был борцом за сохранение простоты стиля и чистоты русского языка при изложении научных работ, а многие свои научные труды он писал сразу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набело.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426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23" y="324543"/>
            <a:ext cx="3243532" cy="4787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8419" y="815067"/>
            <a:ext cx="5684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Михаил Антонович руководил Сибирским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Геологическим комитетом,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Западно-Сибирским геологоразведочным управлением 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трестом.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8419" y="3244582"/>
            <a:ext cx="5684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Усов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М. А.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посещал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горнопромышленные комбинаты и поисково-разведочные партии Сибири для оказания им помощи и проведения консультаций.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r="2848" b="4403"/>
          <a:stretch/>
        </p:blipFill>
        <p:spPr>
          <a:xfrm>
            <a:off x="8606417" y="2234316"/>
            <a:ext cx="3207256" cy="432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3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9" y="692866"/>
            <a:ext cx="3933646" cy="54836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9368" y="1849638"/>
            <a:ext cx="65388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Владимир Афанасьевич Обручев</a:t>
            </a: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(28.09.1863-19.06.1956)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Учёный-геолог.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Декан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горного отделения и профессор Томского технологического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института. 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Основатель Сибирской горно-геологической школы. 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Академик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АН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СССР.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36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935022" y="2978474"/>
            <a:ext cx="69025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Ученики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Михаила Антоновича стали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основой кадрового состава геологических организаций и служб Сибири в 30-х и 40-х годах XX века.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Его труды внесли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вклад в мировую и российскую науку, а он воспитал целое поколение профессионалов в области геологических наук.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86" y="462608"/>
            <a:ext cx="3799108" cy="59672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57820" y="1381330"/>
            <a:ext cx="72569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А. Усов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был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избран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членом-корреспондентом Академии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наук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СССР в 1932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году ,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затем стал академиком.</a:t>
            </a:r>
          </a:p>
        </p:txBody>
      </p:sp>
    </p:spTree>
    <p:extLst>
      <p:ext uri="{BB962C8B-B14F-4D97-AF65-F5344CB8AC3E}">
        <p14:creationId xmlns:p14="http://schemas.microsoft.com/office/powerpoint/2010/main" val="307454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1669" y="1385360"/>
            <a:ext cx="779827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«В истории изучения Западно-Сибирского края двадцатилетие (1919—1938 гг.), в течение которого во главе геологоразведочных сил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находился М. А. Усов с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полным основанием должно быть названо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Усовским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периодом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», ибо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руководство М. А. Усова и личное участие его в исследованиях обусловили прекрасные результаты как в теоретическом, так и в практическом отношении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algn="r"/>
            <a:endParaRPr lang="ru-RU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В. А. Обручев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6" y="978272"/>
            <a:ext cx="3563630" cy="496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7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1271" y="3774479"/>
            <a:ext cx="95724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Горно-геологическая школа В. А. Обручева – М. А. Усова является родоначальницей горно-геологического образования и 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науки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азиатской части 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 и до сих пор занимает определяющую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в открытии, изучении и освоении минеральных богатств Сибири, Дальнего Востока и Средней Азии.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2" y="324106"/>
            <a:ext cx="8349426" cy="297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52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17056" y="1833650"/>
            <a:ext cx="6739757" cy="832965"/>
          </a:xfrm>
        </p:spPr>
        <p:txBody>
          <a:bodyPr>
            <a:normAutofit fontScale="92500" lnSpcReduction="20000"/>
          </a:bodyPr>
          <a:lstStyle/>
          <a:p>
            <a:r>
              <a:rPr lang="ru-RU" sz="3400" b="1" cap="all" spc="300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КОНТАКТНАЯ ИНФОРМАЦИЯ</a:t>
            </a:r>
            <a:r>
              <a:rPr lang="ru-RU" sz="3400" b="1" cap="all" spc="3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5037138" y="6016665"/>
            <a:ext cx="6693542" cy="289011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презентации использованы материалы из фонда НТБ ТПУ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4917056" y="2744252"/>
            <a:ext cx="6479126" cy="2164177"/>
          </a:xfrm>
        </p:spPr>
        <p:txBody>
          <a:bodyPr>
            <a:normAutofit fontScale="92500" lnSpcReduction="20000"/>
          </a:bodyPr>
          <a:lstStyle/>
          <a:p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Научно-техническая библиотека 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ТПУ</a:t>
            </a:r>
          </a:p>
          <a:p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редких книг и книжных 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</a:p>
          <a:p>
            <a:endParaRPr lang="ru-RU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Белинского 53а, к. 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315</a:t>
            </a:r>
          </a:p>
          <a:p>
            <a:endParaRPr lang="ru-RU" sz="2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(8-3822) 60-63-56, доп. 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1273</a:t>
            </a:r>
          </a:p>
          <a:p>
            <a:endParaRPr lang="ru-RU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kalinayp@tpu.ru</a:t>
            </a:r>
          </a:p>
          <a:p>
            <a:endParaRPr lang="ru-RU" dirty="0" smtClean="0">
              <a:solidFill>
                <a:schemeClr val="tx1"/>
              </a:solidFill>
              <a:latin typeface="ALS Sirius Bold" panose="00000800000000000000" pitchFamily="50" charset="0"/>
            </a:endParaRPr>
          </a:p>
          <a:p>
            <a:endParaRPr lang="ru-RU" dirty="0">
              <a:solidFill>
                <a:schemeClr val="tx1"/>
              </a:solidFill>
              <a:latin typeface="ALS Sirius Bold" panose="00000800000000000000" pitchFamily="50" charset="0"/>
            </a:endParaRPr>
          </a:p>
          <a:p>
            <a:endParaRPr lang="ru-RU" dirty="0">
              <a:solidFill>
                <a:schemeClr val="tx1"/>
              </a:solidFill>
              <a:latin typeface="ALS Sirius Bold" panose="00000800000000000000" pitchFamily="50" charset="0"/>
            </a:endParaRPr>
          </a:p>
          <a:p>
            <a:endParaRPr lang="ru-RU" dirty="0">
              <a:solidFill>
                <a:schemeClr val="tx1"/>
              </a:solidFill>
              <a:latin typeface="ALS Sirius Bold" panose="00000800000000000000" pitchFamily="50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7" r="37520"/>
          <a:stretch/>
        </p:blipFill>
        <p:spPr>
          <a:xfrm>
            <a:off x="0" y="0"/>
            <a:ext cx="4202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53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5" y="1561380"/>
            <a:ext cx="5534290" cy="38473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9855" y="1561380"/>
            <a:ext cx="58018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1901 году 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А. Обручев становится профессором и деканом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Горного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отделения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Томского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института.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9855" y="3469770"/>
            <a:ext cx="58018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Владимир Афанасьевич проделал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большую работу по организации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отделения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по привлечению крупных специалистов для чтения предметов и ведения лабораторных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занятий.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6" y="1423360"/>
            <a:ext cx="5409141" cy="37686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2957" y="373168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всегда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привлекали много слушателей, в числе которых, кроме студентов, можно было видеть преподавателей, многих молодых горных инженеров. </a:t>
            </a:r>
            <a:endParaRPr lang="ru-RU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42957" y="123568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Отмечается, что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лекции Владимира Афанасьевича были интересными и содержательными, оживленными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рассказами из практики наблюдений, материалами путешествий, иллюстрациями и фотографиями.</a:t>
            </a:r>
          </a:p>
        </p:txBody>
      </p:sp>
    </p:spTree>
    <p:extLst>
      <p:ext uri="{BB962C8B-B14F-4D97-AF65-F5344CB8AC3E}">
        <p14:creationId xmlns:p14="http://schemas.microsoft.com/office/powerpoint/2010/main" val="1520875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42340" y="448573"/>
            <a:ext cx="3380449" cy="50929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651" y="2403570"/>
            <a:ext cx="2708693" cy="39216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1064" y="140357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Большая часть исследований Владимира Афанасьевича Обручева посвящена Сибири и отражена в многочисленных научных трудах.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Он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подробно изучил Ленский район, Западное и Восточное Забайкалье, горы Кузнецкого Алатау 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Калбинского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хребта Киргизской степи, Монголию,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Джунгарию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Среднюю и Центральную Азию.</a:t>
            </a:r>
          </a:p>
        </p:txBody>
      </p:sp>
    </p:spTree>
    <p:extLst>
      <p:ext uri="{BB962C8B-B14F-4D97-AF65-F5344CB8AC3E}">
        <p14:creationId xmlns:p14="http://schemas.microsoft.com/office/powerpoint/2010/main" val="1330277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" r="1500"/>
          <a:stretch/>
        </p:blipFill>
        <p:spPr>
          <a:xfrm>
            <a:off x="6702115" y="458336"/>
            <a:ext cx="3390789" cy="50028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603" y="2425157"/>
            <a:ext cx="2468186" cy="39411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7882" y="1293349"/>
            <a:ext cx="6314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В.А. Обручев является основоположником геологии Сибири и основателем Сибирской горно-геологической школы.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7882" y="2823259"/>
            <a:ext cx="63142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Он изучал общие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вопросы тектоники и тектонического строения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Сибири, геологию месторождений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золота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Сибири, определение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«древнего темени»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Азии, историю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геологического исследования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Сибири и многое другое.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82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946" y="405441"/>
            <a:ext cx="3450635" cy="51942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08" y="405441"/>
            <a:ext cx="3365629" cy="5199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45" y="1268083"/>
            <a:ext cx="3256494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80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454" y="289571"/>
            <a:ext cx="3388718" cy="49601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374" y="2173856"/>
            <a:ext cx="2980184" cy="43390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8136" y="3453146"/>
            <a:ext cx="57468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Владимир Афанасьевич написал труды 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следах ледникового периода в Сибири и Центральной Азии, ряд статей по вопросам тектоники, проблеме лёсса, месторождениям золота, научно-популярные статьи и книги о путешествии по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Китаю.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7585" y="600121"/>
            <a:ext cx="60574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В. А. Обручев совершил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три научных экспедиции по геологическому изучению горных хребтов и пустынь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Пограничной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Джунгарии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науки был открыт «Эоловый город», описаны месторождения золота, угля и асфальта.</a:t>
            </a:r>
          </a:p>
        </p:txBody>
      </p:sp>
    </p:spTree>
    <p:extLst>
      <p:ext uri="{BB962C8B-B14F-4D97-AF65-F5344CB8AC3E}">
        <p14:creationId xmlns:p14="http://schemas.microsoft.com/office/powerpoint/2010/main" val="1848753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11528" y="3243463"/>
            <a:ext cx="68411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 изучение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Селенгинской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Даурии Российская Академия наук присудила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В. А. Обручеву премию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им.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Гельмерсена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9" y="694274"/>
            <a:ext cx="3884820" cy="546052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11527" y="1145960"/>
            <a:ext cx="68411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 исследования Центральной Азии и труды Географическим обществом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Владимиру Афанасьевичу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были присуждены Константиновская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медаль и 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премия им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Пржевальского.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11527" y="4602303"/>
            <a:ext cx="68411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Он был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удостоен Сталинской премии первой степени за труд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«История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геологического исследования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Сибири».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27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ПУ2022">
      <a:dk1>
        <a:sysClr val="windowText" lastClr="000000"/>
      </a:dk1>
      <a:lt1>
        <a:sysClr val="window" lastClr="FFFFFF"/>
      </a:lt1>
      <a:dk2>
        <a:srgbClr val="6C6D6C"/>
      </a:dk2>
      <a:lt2>
        <a:srgbClr val="E7E6E6"/>
      </a:lt2>
      <a:accent1>
        <a:srgbClr val="6B6C6B"/>
      </a:accent1>
      <a:accent2>
        <a:srgbClr val="28BE46"/>
      </a:accent2>
      <a:accent3>
        <a:srgbClr val="FF4460"/>
      </a:accent3>
      <a:accent4>
        <a:srgbClr val="FFB600"/>
      </a:accent4>
      <a:accent5>
        <a:srgbClr val="6573FF"/>
      </a:accent5>
      <a:accent6>
        <a:srgbClr val="76B729"/>
      </a:accent6>
      <a:hlink>
        <a:srgbClr val="00B0F0"/>
      </a:hlink>
      <a:folHlink>
        <a:srgbClr val="0082B0"/>
      </a:folHlink>
    </a:clrScheme>
    <a:fontScheme name="ТПУ202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ПУ Бумага 2022" id="{55A60C95-F522-4BAC-9770-FCA24AF08DF3}" vid="{57619226-B091-43B9-B026-5A27E7D46D1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ШАБЛОН_ТПУ_бумага_2022</Template>
  <TotalTime>891</TotalTime>
  <Words>979</Words>
  <Application>Microsoft Office PowerPoint</Application>
  <PresentationFormat>Широкоэкранный</PresentationFormat>
  <Paragraphs>69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ALS Sirius</vt:lpstr>
      <vt:lpstr>ALS Sirius Bold</vt:lpstr>
      <vt:lpstr>Arial</vt:lpstr>
      <vt:lpstr>Calibri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Сычевская Ольга Витальевна</dc:creator>
  <cp:lastModifiedBy>Павленко Ирина Викторовна</cp:lastModifiedBy>
  <cp:revision>59</cp:revision>
  <cp:lastPrinted>2021-08-02T01:21:27Z</cp:lastPrinted>
  <dcterms:created xsi:type="dcterms:W3CDTF">2022-09-15T08:49:06Z</dcterms:created>
  <dcterms:modified xsi:type="dcterms:W3CDTF">2023-04-11T09:42:13Z</dcterms:modified>
</cp:coreProperties>
</file>