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65" r:id="rId14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084" autoAdjust="0"/>
  </p:normalViewPr>
  <p:slideViewPr>
    <p:cSldViewPr>
      <p:cViewPr varScale="1">
        <p:scale>
          <a:sx n="104" d="100"/>
          <a:sy n="104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B6BC-AA89-4E03-A1C1-2C2BDC127436}" type="datetimeFigureOut">
              <a:rPr lang="ru-RU" smtClean="0"/>
              <a:pPr/>
              <a:t>10.07.2023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1CFA6-48C7-45E3-A9B9-13B59A77F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1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2DFA-A04F-4C0D-AE75-CC6A0FF1D5F4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3C4F-5BC8-4441-A5CD-424452B8F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020F-9D28-4C96-96B6-1E590076B154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87B8-3BEF-4280-89F9-46EA4C80B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D553-6B2D-44C9-88D7-147EABC796B8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DC03-1960-469D-8254-6D34CA0381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CA1A-3BD3-4CEA-BAE4-CB8DED26B132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B69B-02C2-448F-8BD1-16BA58E63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5B8D-22DA-47D7-A23F-4D19A02FF51C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0E35-184C-444B-82E6-D3815C8EF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29A9-E443-43B4-9235-69A2F9B6202B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04FA-F4EB-4316-BFEC-F6C570E5EA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B13-EE03-4E2A-9066-443D6825F55A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11A05-F804-4A54-97A9-B7C7F5C67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E4F8-042F-42E3-AB33-741231782D26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E37D-68A8-4966-B9D6-13775D1E50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F6F9-6A68-412E-B2B1-809E414AD330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5137-896D-4ACD-9FAD-6F6BD021B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C34A-F327-4E1F-BEEB-F5EF577D20C8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4173-D52F-4AD9-A906-270801EC4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A9B1-C741-4619-B82F-2B01DCB2A866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46DC-FBE8-4F69-9D2B-570C606A9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1D7D4-F1D2-469B-B591-57ECF794189D}" type="datetime1">
              <a:rPr lang="ru-RU" smtClean="0"/>
              <a:pPr>
                <a:defRPr/>
              </a:pPr>
              <a:t>10.07.2023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BB9DD-5E1B-4681-9C73-3EBBF549C9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obrynin@tpu.r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0" y="2160191"/>
            <a:ext cx="9144000" cy="2420937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47562" y="2330735"/>
            <a:ext cx="8448873" cy="20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6" tIns="28803" rIns="57606" bIns="28803"/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</a:rPr>
              <a:t>ОБОГАТИТЕЛЬНОЕ ОБОРУДОВАНИЕ</a:t>
            </a:r>
          </a:p>
          <a:p>
            <a:pPr algn="ctr"/>
            <a:r>
              <a:rPr lang="ru-RU" altLang="ru-RU" sz="3200" b="1" dirty="0" smtClean="0">
                <a:solidFill>
                  <a:schemeClr val="tx2"/>
                </a:solidFill>
              </a:rPr>
              <a:t> ИНЖИНИРИНГОВОГО ЦЕНТРА НЕОРГАНИЧЕСКИХ ТЕХНОЛОГИЙ</a:t>
            </a:r>
            <a:endParaRPr lang="ru-RU" altLang="ru-RU" sz="3200" b="1" dirty="0">
              <a:solidFill>
                <a:schemeClr val="tx2"/>
              </a:solidFill>
            </a:endParaRP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endParaRPr lang="ru-RU" altLang="ru-RU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576263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7" name="Picture 11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2" cstate="print"/>
          <a:srcRect l="2" r="46294" b="50024"/>
          <a:stretch>
            <a:fillRect/>
          </a:stretch>
        </p:blipFill>
        <p:spPr bwMode="auto">
          <a:xfrm>
            <a:off x="6596063" y="134938"/>
            <a:ext cx="25479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6893" y="5968387"/>
            <a:ext cx="199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   201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938"/>
            <a:ext cx="47005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Спиральный классификатор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10389" y="3951925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Мельница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548680"/>
            <a:ext cx="3383868" cy="225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2996952"/>
            <a:ext cx="3289970" cy="21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68730" y="1916087"/>
            <a:ext cx="342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Мокрый магнитный сепаратор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68730" y="3933056"/>
            <a:ext cx="28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Стол концентрационный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43230"/>
            <a:ext cx="3474804" cy="2316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1111" y="3829649"/>
            <a:ext cx="2835942" cy="18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383868" cy="2255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1924018"/>
            <a:ext cx="375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Обогатительный стенд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1187624" y="3933056"/>
            <a:ext cx="8365135" cy="657460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ru-RU" altLang="ru-RU" b="1" dirty="0" smtClean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200" b="1" dirty="0" smtClean="0"/>
          </a:p>
          <a:p>
            <a:pPr>
              <a:buFontTx/>
              <a:buNone/>
            </a:pPr>
            <a:endParaRPr lang="ru-RU" altLang="ru-RU" sz="12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4000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4000" b="1" dirty="0" smtClean="0">
              <a:latin typeface="Calibri" panose="020F0502020204030204" pitchFamily="34" charset="0"/>
            </a:endParaRPr>
          </a:p>
        </p:txBody>
      </p: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1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0"/>
            <a:ext cx="611188" cy="6092825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4055390"/>
            <a:ext cx="8064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100" dirty="0" smtClean="0">
                <a:latin typeface="+mn-lt"/>
                <a:cs typeface="Times New Roman" panose="02020603050405020304" pitchFamily="18" charset="0"/>
              </a:rPr>
              <a:t>Проект развития </a:t>
            </a:r>
            <a:r>
              <a:rPr lang="ru-RU" altLang="ru-RU" sz="1100" b="1" dirty="0" smtClean="0">
                <a:latin typeface="+mn-lt"/>
                <a:cs typeface="Times New Roman" panose="02020603050405020304" pitchFamily="18" charset="0"/>
              </a:rPr>
              <a:t>Инжинирингового центра Томского политехнического университета</a:t>
            </a:r>
            <a:r>
              <a:rPr lang="ru-RU" altLang="ru-RU" sz="1100" dirty="0" smtClean="0">
                <a:latin typeface="+mn-lt"/>
                <a:cs typeface="Times New Roman" panose="02020603050405020304" pitchFamily="18" charset="0"/>
              </a:rPr>
              <a:t> стал победителем открытого публичного конкурса на предоставление государственной поддержки пилотных проектов создания и развития инжиниринговых центров на базе образовательных организаций высшего образования, подведомственных Минобрнауки России (четвертая очередь), во исполнение поручения Правительства РФ от 23.05.2013 №ДМ-П8-3464 в рамках реализации: Плана мероприятий («дорожная карта») в области инжиниринга и промышленного дизайна, утвержденного распоряжением Правительства РФ от 23.07.2013 №1300-р и Государственной программы «Развитие промышленности и повышение ее конкурентоспособности», утверждённой постановлением Правительства РФ от 15.04.2014 №328. Государственную поддержку проектам создания и развития инжиниринговых центров на базе образовательных организаций высшего образования обеспечивают Минобрнауки России и Минпромторг России.</a:t>
            </a:r>
            <a:endParaRPr lang="ru-RU" sz="1100" dirty="0">
              <a:latin typeface="+mn-lt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84320" y="2445521"/>
            <a:ext cx="8559679" cy="115472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sp>
        <p:nvSpPr>
          <p:cNvPr id="21" name="object 6"/>
          <p:cNvSpPr/>
          <p:nvPr/>
        </p:nvSpPr>
        <p:spPr>
          <a:xfrm>
            <a:off x="6986008" y="2445521"/>
            <a:ext cx="123825" cy="271145"/>
          </a:xfrm>
          <a:custGeom>
            <a:avLst/>
            <a:gdLst/>
            <a:ahLst/>
            <a:cxnLst/>
            <a:rect l="l" t="t" r="r" b="b"/>
            <a:pathLst>
              <a:path w="123825" h="271145">
                <a:moveTo>
                  <a:pt x="123786" y="0"/>
                </a:moveTo>
                <a:lnTo>
                  <a:pt x="0" y="0"/>
                </a:lnTo>
                <a:lnTo>
                  <a:pt x="0" y="271056"/>
                </a:lnTo>
                <a:lnTo>
                  <a:pt x="123786" y="271056"/>
                </a:lnTo>
                <a:lnTo>
                  <a:pt x="123786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7"/>
          <p:cNvSpPr/>
          <p:nvPr/>
        </p:nvSpPr>
        <p:spPr>
          <a:xfrm>
            <a:off x="7133277" y="2887329"/>
            <a:ext cx="123825" cy="271145"/>
          </a:xfrm>
          <a:custGeom>
            <a:avLst/>
            <a:gdLst/>
            <a:ahLst/>
            <a:cxnLst/>
            <a:rect l="l" t="t" r="r" b="b"/>
            <a:pathLst>
              <a:path w="123825" h="271145">
                <a:moveTo>
                  <a:pt x="123786" y="0"/>
                </a:moveTo>
                <a:lnTo>
                  <a:pt x="0" y="0"/>
                </a:lnTo>
                <a:lnTo>
                  <a:pt x="0" y="271056"/>
                </a:lnTo>
                <a:lnTo>
                  <a:pt x="123786" y="271056"/>
                </a:lnTo>
                <a:lnTo>
                  <a:pt x="123786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8"/>
          <p:cNvSpPr/>
          <p:nvPr/>
        </p:nvSpPr>
        <p:spPr>
          <a:xfrm>
            <a:off x="6838739" y="3034597"/>
            <a:ext cx="123825" cy="271145"/>
          </a:xfrm>
          <a:custGeom>
            <a:avLst/>
            <a:gdLst/>
            <a:ahLst/>
            <a:cxnLst/>
            <a:rect l="l" t="t" r="r" b="b"/>
            <a:pathLst>
              <a:path w="123825" h="271145">
                <a:moveTo>
                  <a:pt x="123774" y="0"/>
                </a:moveTo>
                <a:lnTo>
                  <a:pt x="0" y="0"/>
                </a:lnTo>
                <a:lnTo>
                  <a:pt x="0" y="271056"/>
                </a:lnTo>
                <a:lnTo>
                  <a:pt x="123774" y="271056"/>
                </a:lnTo>
                <a:lnTo>
                  <a:pt x="123774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9"/>
          <p:cNvSpPr/>
          <p:nvPr/>
        </p:nvSpPr>
        <p:spPr>
          <a:xfrm>
            <a:off x="7280546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469"/>
                </a:lnTo>
                <a:lnTo>
                  <a:pt x="123786" y="123469"/>
                </a:lnTo>
                <a:lnTo>
                  <a:pt x="123786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0"/>
          <p:cNvSpPr/>
          <p:nvPr/>
        </p:nvSpPr>
        <p:spPr>
          <a:xfrm>
            <a:off x="6691469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469"/>
                </a:lnTo>
                <a:lnTo>
                  <a:pt x="123774" y="123469"/>
                </a:lnTo>
                <a:lnTo>
                  <a:pt x="123774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1"/>
          <p:cNvSpPr/>
          <p:nvPr/>
        </p:nvSpPr>
        <p:spPr>
          <a:xfrm>
            <a:off x="6249662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2"/>
          <p:cNvSpPr/>
          <p:nvPr/>
        </p:nvSpPr>
        <p:spPr>
          <a:xfrm>
            <a:off x="6544187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3"/>
          <p:cNvSpPr/>
          <p:nvPr/>
        </p:nvSpPr>
        <p:spPr>
          <a:xfrm>
            <a:off x="6544187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4"/>
          <p:cNvSpPr/>
          <p:nvPr/>
        </p:nvSpPr>
        <p:spPr>
          <a:xfrm>
            <a:off x="6691469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5"/>
          <p:cNvSpPr/>
          <p:nvPr/>
        </p:nvSpPr>
        <p:spPr>
          <a:xfrm>
            <a:off x="6838739" y="332913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6"/>
          <p:cNvSpPr/>
          <p:nvPr/>
        </p:nvSpPr>
        <p:spPr>
          <a:xfrm>
            <a:off x="6986008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7"/>
          <p:cNvSpPr/>
          <p:nvPr/>
        </p:nvSpPr>
        <p:spPr>
          <a:xfrm>
            <a:off x="6986008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8"/>
          <p:cNvSpPr/>
          <p:nvPr/>
        </p:nvSpPr>
        <p:spPr>
          <a:xfrm>
            <a:off x="6986008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9"/>
          <p:cNvSpPr/>
          <p:nvPr/>
        </p:nvSpPr>
        <p:spPr>
          <a:xfrm>
            <a:off x="6249662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20"/>
          <p:cNvSpPr/>
          <p:nvPr/>
        </p:nvSpPr>
        <p:spPr>
          <a:xfrm>
            <a:off x="6249662" y="332913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21"/>
          <p:cNvSpPr/>
          <p:nvPr/>
        </p:nvSpPr>
        <p:spPr>
          <a:xfrm>
            <a:off x="6249662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22"/>
          <p:cNvSpPr/>
          <p:nvPr/>
        </p:nvSpPr>
        <p:spPr>
          <a:xfrm>
            <a:off x="6396931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3"/>
          <p:cNvSpPr/>
          <p:nvPr/>
        </p:nvSpPr>
        <p:spPr>
          <a:xfrm>
            <a:off x="6396931" y="332913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4"/>
          <p:cNvSpPr/>
          <p:nvPr/>
        </p:nvSpPr>
        <p:spPr>
          <a:xfrm>
            <a:off x="6396931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5"/>
          <p:cNvSpPr/>
          <p:nvPr/>
        </p:nvSpPr>
        <p:spPr>
          <a:xfrm>
            <a:off x="6396931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6"/>
          <p:cNvSpPr/>
          <p:nvPr/>
        </p:nvSpPr>
        <p:spPr>
          <a:xfrm>
            <a:off x="6544187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7"/>
          <p:cNvSpPr/>
          <p:nvPr/>
        </p:nvSpPr>
        <p:spPr>
          <a:xfrm>
            <a:off x="6691469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8"/>
          <p:cNvSpPr/>
          <p:nvPr/>
        </p:nvSpPr>
        <p:spPr>
          <a:xfrm>
            <a:off x="6691469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9"/>
          <p:cNvSpPr/>
          <p:nvPr/>
        </p:nvSpPr>
        <p:spPr>
          <a:xfrm>
            <a:off x="6691469" y="2445521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30"/>
          <p:cNvSpPr/>
          <p:nvPr/>
        </p:nvSpPr>
        <p:spPr>
          <a:xfrm>
            <a:off x="6838739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31"/>
          <p:cNvSpPr/>
          <p:nvPr/>
        </p:nvSpPr>
        <p:spPr>
          <a:xfrm>
            <a:off x="6838739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32"/>
          <p:cNvSpPr/>
          <p:nvPr/>
        </p:nvSpPr>
        <p:spPr>
          <a:xfrm>
            <a:off x="6986008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33"/>
          <p:cNvSpPr/>
          <p:nvPr/>
        </p:nvSpPr>
        <p:spPr>
          <a:xfrm>
            <a:off x="6986008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34"/>
          <p:cNvSpPr/>
          <p:nvPr/>
        </p:nvSpPr>
        <p:spPr>
          <a:xfrm>
            <a:off x="7133277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99" y="0"/>
                </a:moveTo>
                <a:lnTo>
                  <a:pt x="0" y="0"/>
                </a:lnTo>
                <a:lnTo>
                  <a:pt x="0" y="123786"/>
                </a:lnTo>
                <a:lnTo>
                  <a:pt x="123799" y="123786"/>
                </a:lnTo>
                <a:lnTo>
                  <a:pt x="123799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35"/>
          <p:cNvSpPr/>
          <p:nvPr/>
        </p:nvSpPr>
        <p:spPr>
          <a:xfrm>
            <a:off x="6838739" y="259280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36"/>
          <p:cNvSpPr/>
          <p:nvPr/>
        </p:nvSpPr>
        <p:spPr>
          <a:xfrm>
            <a:off x="7133277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37"/>
          <p:cNvSpPr/>
          <p:nvPr/>
        </p:nvSpPr>
        <p:spPr>
          <a:xfrm>
            <a:off x="6838739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38"/>
          <p:cNvSpPr/>
          <p:nvPr/>
        </p:nvSpPr>
        <p:spPr>
          <a:xfrm>
            <a:off x="6544187" y="2887341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39"/>
          <p:cNvSpPr/>
          <p:nvPr/>
        </p:nvSpPr>
        <p:spPr>
          <a:xfrm>
            <a:off x="6249662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40"/>
          <p:cNvSpPr/>
          <p:nvPr/>
        </p:nvSpPr>
        <p:spPr>
          <a:xfrm>
            <a:off x="6691469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41"/>
          <p:cNvSpPr/>
          <p:nvPr/>
        </p:nvSpPr>
        <p:spPr>
          <a:xfrm>
            <a:off x="7280546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99"/>
                </a:lnTo>
                <a:lnTo>
                  <a:pt x="123786" y="123799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2"/>
          <p:cNvSpPr/>
          <p:nvPr/>
        </p:nvSpPr>
        <p:spPr>
          <a:xfrm>
            <a:off x="7133277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99"/>
                </a:lnTo>
                <a:lnTo>
                  <a:pt x="123786" y="123799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43"/>
          <p:cNvSpPr/>
          <p:nvPr/>
        </p:nvSpPr>
        <p:spPr>
          <a:xfrm>
            <a:off x="6691469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99"/>
                </a:lnTo>
                <a:lnTo>
                  <a:pt x="123774" y="123799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44"/>
          <p:cNvSpPr/>
          <p:nvPr/>
        </p:nvSpPr>
        <p:spPr>
          <a:xfrm>
            <a:off x="6544187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99"/>
                </a:lnTo>
                <a:lnTo>
                  <a:pt x="123786" y="123799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45"/>
          <p:cNvSpPr/>
          <p:nvPr/>
        </p:nvSpPr>
        <p:spPr>
          <a:xfrm>
            <a:off x="2370866" y="2445521"/>
            <a:ext cx="123825" cy="271145"/>
          </a:xfrm>
          <a:custGeom>
            <a:avLst/>
            <a:gdLst/>
            <a:ahLst/>
            <a:cxnLst/>
            <a:rect l="l" t="t" r="r" b="b"/>
            <a:pathLst>
              <a:path w="123825" h="271145">
                <a:moveTo>
                  <a:pt x="123774" y="0"/>
                </a:moveTo>
                <a:lnTo>
                  <a:pt x="0" y="0"/>
                </a:lnTo>
                <a:lnTo>
                  <a:pt x="0" y="271056"/>
                </a:lnTo>
                <a:lnTo>
                  <a:pt x="123774" y="271056"/>
                </a:lnTo>
                <a:lnTo>
                  <a:pt x="123774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46"/>
          <p:cNvSpPr/>
          <p:nvPr/>
        </p:nvSpPr>
        <p:spPr>
          <a:xfrm>
            <a:off x="2223597" y="2887329"/>
            <a:ext cx="123825" cy="271145"/>
          </a:xfrm>
          <a:custGeom>
            <a:avLst/>
            <a:gdLst/>
            <a:ahLst/>
            <a:cxnLst/>
            <a:rect l="l" t="t" r="r" b="b"/>
            <a:pathLst>
              <a:path w="123825" h="271145">
                <a:moveTo>
                  <a:pt x="123786" y="0"/>
                </a:moveTo>
                <a:lnTo>
                  <a:pt x="0" y="0"/>
                </a:lnTo>
                <a:lnTo>
                  <a:pt x="0" y="271056"/>
                </a:lnTo>
                <a:lnTo>
                  <a:pt x="123786" y="271056"/>
                </a:lnTo>
                <a:lnTo>
                  <a:pt x="123786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47"/>
          <p:cNvSpPr/>
          <p:nvPr/>
        </p:nvSpPr>
        <p:spPr>
          <a:xfrm>
            <a:off x="2518148" y="3034597"/>
            <a:ext cx="123825" cy="271145"/>
          </a:xfrm>
          <a:custGeom>
            <a:avLst/>
            <a:gdLst/>
            <a:ahLst/>
            <a:cxnLst/>
            <a:rect l="l" t="t" r="r" b="b"/>
            <a:pathLst>
              <a:path w="123825" h="271145">
                <a:moveTo>
                  <a:pt x="123774" y="0"/>
                </a:moveTo>
                <a:lnTo>
                  <a:pt x="0" y="0"/>
                </a:lnTo>
                <a:lnTo>
                  <a:pt x="0" y="271056"/>
                </a:lnTo>
                <a:lnTo>
                  <a:pt x="123774" y="271056"/>
                </a:lnTo>
                <a:lnTo>
                  <a:pt x="123774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48"/>
          <p:cNvSpPr/>
          <p:nvPr/>
        </p:nvSpPr>
        <p:spPr>
          <a:xfrm>
            <a:off x="2665404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469"/>
                </a:lnTo>
                <a:lnTo>
                  <a:pt x="123786" y="123469"/>
                </a:lnTo>
                <a:lnTo>
                  <a:pt x="123786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49"/>
          <p:cNvSpPr/>
          <p:nvPr/>
        </p:nvSpPr>
        <p:spPr>
          <a:xfrm>
            <a:off x="2076328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469"/>
                </a:lnTo>
                <a:lnTo>
                  <a:pt x="123774" y="123469"/>
                </a:lnTo>
                <a:lnTo>
                  <a:pt x="123774" y="0"/>
                </a:lnTo>
                <a:close/>
              </a:path>
            </a:pathLst>
          </a:custGeom>
          <a:solidFill>
            <a:srgbClr val="99C4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50"/>
          <p:cNvSpPr/>
          <p:nvPr/>
        </p:nvSpPr>
        <p:spPr>
          <a:xfrm>
            <a:off x="3107225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51"/>
          <p:cNvSpPr/>
          <p:nvPr/>
        </p:nvSpPr>
        <p:spPr>
          <a:xfrm>
            <a:off x="2812686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52"/>
          <p:cNvSpPr/>
          <p:nvPr/>
        </p:nvSpPr>
        <p:spPr>
          <a:xfrm>
            <a:off x="2812686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53"/>
          <p:cNvSpPr/>
          <p:nvPr/>
        </p:nvSpPr>
        <p:spPr>
          <a:xfrm>
            <a:off x="2665417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54"/>
          <p:cNvSpPr/>
          <p:nvPr/>
        </p:nvSpPr>
        <p:spPr>
          <a:xfrm>
            <a:off x="2518135" y="332913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55"/>
          <p:cNvSpPr/>
          <p:nvPr/>
        </p:nvSpPr>
        <p:spPr>
          <a:xfrm>
            <a:off x="2370866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56"/>
          <p:cNvSpPr/>
          <p:nvPr/>
        </p:nvSpPr>
        <p:spPr>
          <a:xfrm>
            <a:off x="2370866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57"/>
          <p:cNvSpPr/>
          <p:nvPr/>
        </p:nvSpPr>
        <p:spPr>
          <a:xfrm>
            <a:off x="2370866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B5D3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58"/>
          <p:cNvSpPr/>
          <p:nvPr/>
        </p:nvSpPr>
        <p:spPr>
          <a:xfrm>
            <a:off x="3107225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59"/>
          <p:cNvSpPr/>
          <p:nvPr/>
        </p:nvSpPr>
        <p:spPr>
          <a:xfrm>
            <a:off x="3107225" y="332913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60"/>
          <p:cNvSpPr/>
          <p:nvPr/>
        </p:nvSpPr>
        <p:spPr>
          <a:xfrm>
            <a:off x="3107225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61"/>
          <p:cNvSpPr/>
          <p:nvPr/>
        </p:nvSpPr>
        <p:spPr>
          <a:xfrm>
            <a:off x="2959955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62"/>
          <p:cNvSpPr/>
          <p:nvPr/>
        </p:nvSpPr>
        <p:spPr>
          <a:xfrm>
            <a:off x="2959955" y="332913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63"/>
          <p:cNvSpPr/>
          <p:nvPr/>
        </p:nvSpPr>
        <p:spPr>
          <a:xfrm>
            <a:off x="2959955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64"/>
          <p:cNvSpPr/>
          <p:nvPr/>
        </p:nvSpPr>
        <p:spPr>
          <a:xfrm>
            <a:off x="2959955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65"/>
          <p:cNvSpPr/>
          <p:nvPr/>
        </p:nvSpPr>
        <p:spPr>
          <a:xfrm>
            <a:off x="2812686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66"/>
          <p:cNvSpPr/>
          <p:nvPr/>
        </p:nvSpPr>
        <p:spPr>
          <a:xfrm>
            <a:off x="2665417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67"/>
          <p:cNvSpPr/>
          <p:nvPr/>
        </p:nvSpPr>
        <p:spPr>
          <a:xfrm>
            <a:off x="2665417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68"/>
          <p:cNvSpPr/>
          <p:nvPr/>
        </p:nvSpPr>
        <p:spPr>
          <a:xfrm>
            <a:off x="2665417" y="2445521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69"/>
          <p:cNvSpPr/>
          <p:nvPr/>
        </p:nvSpPr>
        <p:spPr>
          <a:xfrm>
            <a:off x="2518135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70"/>
          <p:cNvSpPr/>
          <p:nvPr/>
        </p:nvSpPr>
        <p:spPr>
          <a:xfrm>
            <a:off x="2518135" y="288732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74"/>
                </a:lnTo>
                <a:lnTo>
                  <a:pt x="123786" y="123774"/>
                </a:lnTo>
                <a:lnTo>
                  <a:pt x="123786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71"/>
          <p:cNvSpPr/>
          <p:nvPr/>
        </p:nvSpPr>
        <p:spPr>
          <a:xfrm>
            <a:off x="2370866" y="3476418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72"/>
          <p:cNvSpPr/>
          <p:nvPr/>
        </p:nvSpPr>
        <p:spPr>
          <a:xfrm>
            <a:off x="2370866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73"/>
          <p:cNvSpPr/>
          <p:nvPr/>
        </p:nvSpPr>
        <p:spPr>
          <a:xfrm>
            <a:off x="2223584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99" y="0"/>
                </a:moveTo>
                <a:lnTo>
                  <a:pt x="0" y="0"/>
                </a:lnTo>
                <a:lnTo>
                  <a:pt x="0" y="123786"/>
                </a:lnTo>
                <a:lnTo>
                  <a:pt x="123799" y="123786"/>
                </a:lnTo>
                <a:lnTo>
                  <a:pt x="123799" y="0"/>
                </a:lnTo>
                <a:close/>
              </a:path>
            </a:pathLst>
          </a:custGeom>
          <a:solidFill>
            <a:srgbClr val="D0E2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74"/>
          <p:cNvSpPr/>
          <p:nvPr/>
        </p:nvSpPr>
        <p:spPr>
          <a:xfrm>
            <a:off x="2518148" y="259280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74"/>
                </a:lnTo>
                <a:lnTo>
                  <a:pt x="123774" y="123774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75"/>
          <p:cNvSpPr/>
          <p:nvPr/>
        </p:nvSpPr>
        <p:spPr>
          <a:xfrm>
            <a:off x="2518148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76"/>
          <p:cNvSpPr/>
          <p:nvPr/>
        </p:nvSpPr>
        <p:spPr>
          <a:xfrm>
            <a:off x="2223597" y="274005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77"/>
          <p:cNvSpPr/>
          <p:nvPr/>
        </p:nvSpPr>
        <p:spPr>
          <a:xfrm>
            <a:off x="2812673" y="2887341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99" y="0"/>
                </a:moveTo>
                <a:lnTo>
                  <a:pt x="0" y="0"/>
                </a:lnTo>
                <a:lnTo>
                  <a:pt x="0" y="123774"/>
                </a:lnTo>
                <a:lnTo>
                  <a:pt x="123799" y="123774"/>
                </a:lnTo>
                <a:lnTo>
                  <a:pt x="123799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78"/>
          <p:cNvSpPr/>
          <p:nvPr/>
        </p:nvSpPr>
        <p:spPr>
          <a:xfrm>
            <a:off x="3107225" y="303459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86"/>
                </a:lnTo>
                <a:lnTo>
                  <a:pt x="123774" y="123786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79"/>
          <p:cNvSpPr/>
          <p:nvPr/>
        </p:nvSpPr>
        <p:spPr>
          <a:xfrm>
            <a:off x="2665404" y="3181867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86"/>
                </a:lnTo>
                <a:lnTo>
                  <a:pt x="123786" y="123786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80"/>
          <p:cNvSpPr/>
          <p:nvPr/>
        </p:nvSpPr>
        <p:spPr>
          <a:xfrm>
            <a:off x="2812673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99" y="0"/>
                </a:moveTo>
                <a:lnTo>
                  <a:pt x="0" y="0"/>
                </a:lnTo>
                <a:lnTo>
                  <a:pt x="0" y="123799"/>
                </a:lnTo>
                <a:lnTo>
                  <a:pt x="123799" y="123799"/>
                </a:lnTo>
                <a:lnTo>
                  <a:pt x="123799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81"/>
          <p:cNvSpPr/>
          <p:nvPr/>
        </p:nvSpPr>
        <p:spPr>
          <a:xfrm>
            <a:off x="2665404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99"/>
                </a:lnTo>
                <a:lnTo>
                  <a:pt x="123786" y="123799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82"/>
          <p:cNvSpPr/>
          <p:nvPr/>
        </p:nvSpPr>
        <p:spPr>
          <a:xfrm>
            <a:off x="2223597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86" y="0"/>
                </a:moveTo>
                <a:lnTo>
                  <a:pt x="0" y="0"/>
                </a:lnTo>
                <a:lnTo>
                  <a:pt x="0" y="123799"/>
                </a:lnTo>
                <a:lnTo>
                  <a:pt x="123786" y="123799"/>
                </a:lnTo>
                <a:lnTo>
                  <a:pt x="123786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83"/>
          <p:cNvSpPr/>
          <p:nvPr/>
        </p:nvSpPr>
        <p:spPr>
          <a:xfrm>
            <a:off x="2076328" y="3329123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774" y="0"/>
                </a:moveTo>
                <a:lnTo>
                  <a:pt x="0" y="0"/>
                </a:lnTo>
                <a:lnTo>
                  <a:pt x="0" y="123799"/>
                </a:lnTo>
                <a:lnTo>
                  <a:pt x="123774" y="123799"/>
                </a:lnTo>
                <a:lnTo>
                  <a:pt x="123774" y="0"/>
                </a:lnTo>
                <a:close/>
              </a:path>
            </a:pathLst>
          </a:custGeom>
          <a:solidFill>
            <a:srgbClr val="E8F0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85"/>
          <p:cNvSpPr/>
          <p:nvPr/>
        </p:nvSpPr>
        <p:spPr>
          <a:xfrm>
            <a:off x="4211960" y="2780775"/>
            <a:ext cx="1691792" cy="51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3866" y="2801971"/>
            <a:ext cx="144016" cy="294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3987973" y="3012525"/>
            <a:ext cx="144016" cy="29453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3580947" y="3013366"/>
            <a:ext cx="144016" cy="29453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3986786" y="2801971"/>
            <a:ext cx="145204" cy="15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3579759" y="2801971"/>
            <a:ext cx="139022" cy="158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3783866" y="3158422"/>
            <a:ext cx="143353" cy="15594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8" name="object 2"/>
          <p:cNvSpPr txBox="1"/>
          <p:nvPr/>
        </p:nvSpPr>
        <p:spPr>
          <a:xfrm>
            <a:off x="3153266" y="763982"/>
            <a:ext cx="3413532" cy="128535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344805" algn="just">
              <a:lnSpc>
                <a:spcPct val="126200"/>
              </a:lnSpc>
              <a:spcBef>
                <a:spcPts val="185"/>
              </a:spcBef>
            </a:pPr>
            <a:r>
              <a:rPr lang="ru-RU" sz="1200" spc="10" dirty="0" smtClean="0">
                <a:latin typeface="+mn-lt"/>
                <a:cs typeface="Arial"/>
              </a:rPr>
              <a:t>Директор</a:t>
            </a:r>
            <a:r>
              <a:rPr sz="1200" spc="10" dirty="0" smtClean="0">
                <a:latin typeface="+mn-lt"/>
                <a:cs typeface="Arial"/>
              </a:rPr>
              <a:t> </a:t>
            </a:r>
            <a:r>
              <a:rPr sz="1200" spc="20" dirty="0">
                <a:latin typeface="+mn-lt"/>
                <a:cs typeface="Arial"/>
              </a:rPr>
              <a:t>инжинирингового</a:t>
            </a:r>
            <a:r>
              <a:rPr sz="1200" spc="-15" dirty="0">
                <a:latin typeface="+mn-lt"/>
                <a:cs typeface="Arial"/>
              </a:rPr>
              <a:t> </a:t>
            </a:r>
            <a:r>
              <a:rPr sz="1200" spc="-5" dirty="0" err="1">
                <a:latin typeface="+mn-lt"/>
                <a:cs typeface="Arial"/>
              </a:rPr>
              <a:t>центра</a:t>
            </a:r>
            <a:r>
              <a:rPr sz="1200" spc="-5" dirty="0">
                <a:latin typeface="+mn-lt"/>
                <a:cs typeface="Arial"/>
              </a:rPr>
              <a:t>  </a:t>
            </a:r>
            <a:r>
              <a:rPr lang="ru-RU" sz="1200" dirty="0" smtClean="0">
                <a:latin typeface="+mn-lt"/>
                <a:cs typeface="Arial"/>
              </a:rPr>
              <a:t>неорганических материалов</a:t>
            </a:r>
            <a:endParaRPr lang="ru-RU" sz="1200" spc="-10" dirty="0" smtClean="0">
              <a:latin typeface="+mn-lt"/>
              <a:cs typeface="Arial"/>
            </a:endParaRPr>
          </a:p>
          <a:p>
            <a:pPr marL="12700" marR="344805" algn="just">
              <a:lnSpc>
                <a:spcPct val="126200"/>
              </a:lnSpc>
              <a:spcBef>
                <a:spcPts val="185"/>
              </a:spcBef>
            </a:pPr>
            <a:r>
              <a:rPr sz="1200" spc="5" dirty="0" smtClean="0">
                <a:latin typeface="+mn-lt"/>
                <a:cs typeface="Arial"/>
              </a:rPr>
              <a:t>Добрынин </a:t>
            </a:r>
            <a:r>
              <a:rPr sz="1200" spc="-5" dirty="0">
                <a:latin typeface="+mn-lt"/>
                <a:cs typeface="Arial"/>
              </a:rPr>
              <a:t>Андрей Валентинович  </a:t>
            </a:r>
            <a:r>
              <a:rPr sz="1200" spc="5" dirty="0">
                <a:latin typeface="+mn-lt"/>
                <a:cs typeface="Arial"/>
                <a:hlinkClick r:id="rId3"/>
              </a:rPr>
              <a:t>adobrynin@tpu.ru,</a:t>
            </a:r>
            <a:endParaRPr sz="1200" dirty="0">
              <a:latin typeface="+mn-lt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80"/>
              </a:spcBef>
            </a:pPr>
            <a:r>
              <a:rPr sz="1200" spc="-20" dirty="0">
                <a:latin typeface="+mn-lt"/>
                <a:cs typeface="Arial"/>
              </a:rPr>
              <a:t>тел: </a:t>
            </a:r>
            <a:r>
              <a:rPr sz="1200" spc="30" dirty="0">
                <a:latin typeface="+mn-lt"/>
                <a:cs typeface="Arial"/>
              </a:rPr>
              <a:t>8 </a:t>
            </a:r>
            <a:r>
              <a:rPr sz="1200" spc="5" dirty="0">
                <a:latin typeface="+mn-lt"/>
                <a:cs typeface="Arial"/>
              </a:rPr>
              <a:t>(3822) </a:t>
            </a:r>
            <a:r>
              <a:rPr sz="1200" spc="20" dirty="0">
                <a:latin typeface="+mn-lt"/>
                <a:cs typeface="Arial"/>
              </a:rPr>
              <a:t>70-18-24,</a:t>
            </a:r>
            <a:r>
              <a:rPr sz="1200" spc="-40" dirty="0">
                <a:latin typeface="+mn-lt"/>
                <a:cs typeface="Arial"/>
              </a:rPr>
              <a:t> </a:t>
            </a:r>
            <a:r>
              <a:rPr sz="1200" spc="20" dirty="0">
                <a:latin typeface="+mn-lt"/>
                <a:cs typeface="Arial"/>
              </a:rPr>
              <a:t>+7-909-543-35-99</a:t>
            </a:r>
            <a:r>
              <a:rPr sz="900" spc="20" dirty="0" smtClean="0">
                <a:latin typeface="Arial"/>
                <a:cs typeface="Arial"/>
              </a:rPr>
              <a:t>..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750248" y="104031"/>
            <a:ext cx="814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85CA3A"/>
                </a:solidFill>
                <a:latin typeface="+mj-lt"/>
                <a:cs typeface="Times New Roman" pitchFamily="18" charset="0"/>
              </a:rPr>
              <a:t>КОНТАКТЫ</a:t>
            </a:r>
            <a:endParaRPr lang="ru-RU" sz="2400" b="1" dirty="0">
              <a:solidFill>
                <a:srgbClr val="85CA3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57" y="925083"/>
            <a:ext cx="2348289" cy="22322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21879"/>
            <a:ext cx="2304256" cy="2196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457" y="4061538"/>
            <a:ext cx="17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Делитель проб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4077072"/>
            <a:ext cx="36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Мельница для пробоподготовки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908720"/>
            <a:ext cx="3564396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3645024"/>
            <a:ext cx="3617307" cy="2411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6096" y="1916832"/>
            <a:ext cx="24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Ситовый анализатор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43932" y="4515242"/>
            <a:ext cx="19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Печь муфельная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322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Сухой магнитный сепаратор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0677" y="4547437"/>
            <a:ext cx="354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Электростатический сепаратор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620688"/>
            <a:ext cx="3617307" cy="2411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5" y="3351282"/>
            <a:ext cx="3617307" cy="24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14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Центрифуга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0677" y="454743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Сгуститель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6465" y="1107019"/>
            <a:ext cx="2671527" cy="1781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6231" y="3987385"/>
            <a:ext cx="2852936" cy="19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11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Мешалка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0677" y="4547437"/>
            <a:ext cx="143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Истиратель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4" y="404664"/>
            <a:ext cx="1944216" cy="29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4" y="3573016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Мельница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0677" y="4547437"/>
            <a:ext cx="12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Дробилка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1187342"/>
            <a:ext cx="3289970" cy="2193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3664284"/>
            <a:ext cx="3289970" cy="21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169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Пресс фильтр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0677" y="4547437"/>
            <a:ext cx="12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Дробилка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404664"/>
            <a:ext cx="3348304" cy="2232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509" y="3395130"/>
            <a:ext cx="3284984" cy="21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1"/>
          <p:cNvSpPr>
            <a:spLocks noChangeArrowheads="1"/>
          </p:cNvSpPr>
          <p:nvPr/>
        </p:nvSpPr>
        <p:spPr bwMode="auto">
          <a:xfrm>
            <a:off x="0" y="0"/>
            <a:ext cx="611188" cy="6237312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100" dirty="0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07950" y="6327775"/>
            <a:ext cx="1506538" cy="382588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183" y="566284"/>
              <a:ext cx="1322830" cy="401543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PF BeauSans Pro"/>
                <a:cs typeface="+mn-cs"/>
              </a:endParaRPr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0" cy="221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PF BeauSans Pro"/>
                  <a:cs typeface="+mn-cs"/>
                </a:endParaRPr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B0EB5137-896D-4ACD-9FAD-6F6BD021B3C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916832"/>
            <a:ext cx="89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Грохот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50677" y="4547437"/>
            <a:ext cx="266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Флотационная машина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937538"/>
            <a:ext cx="3491880" cy="2327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6" y="3501008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194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PF BeauSans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Zaved</dc:creator>
  <cp:lastModifiedBy>Павленко Ирина Викторовна</cp:lastModifiedBy>
  <cp:revision>305</cp:revision>
  <cp:lastPrinted>2019-05-30T03:33:10Z</cp:lastPrinted>
  <dcterms:created xsi:type="dcterms:W3CDTF">2015-10-27T13:22:48Z</dcterms:created>
  <dcterms:modified xsi:type="dcterms:W3CDTF">2023-07-10T09:57:39Z</dcterms:modified>
</cp:coreProperties>
</file>