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4" r:id="rId5"/>
    <p:sldId id="260" r:id="rId6"/>
    <p:sldId id="265" r:id="rId7"/>
    <p:sldId id="261" r:id="rId8"/>
    <p:sldId id="262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8434" autoAdjust="0"/>
  </p:normalViewPr>
  <p:slideViewPr>
    <p:cSldViewPr snapToGrid="0">
      <p:cViewPr>
        <p:scale>
          <a:sx n="66" d="100"/>
          <a:sy n="66" d="100"/>
        </p:scale>
        <p:origin x="16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a\ownCloud\&#1054;&#1056;&#1055;&#1040;\&#1054;&#1090;&#1095;&#1077;&#1090;&#1085;&#1086;&#1089;&#1090;&#1100;\&#1055;&#1056;&#1048;&#1054;&#1056;&#1048;&#1058;&#1045;&#1058;%202030%20(&#1085;&#1072;%201%20&#1103;&#1085;&#1074;&#1072;&#1088;&#1103;%20&#1080;%201%20&#1080;&#1102;&#1083;&#1103;)\16.08.2021_&#1055;&#1086;&#1082;&#1072;&#1079;&#1072;&#1090;&#1077;&#1083;&#1080;%20&#1087;&#1086;%20&#1089;&#1090;&#1072;&#1090;&#1100;&#1103;&#1084;%20(&#1088;&#1072;&#1089;&#1096;&#1080;&#1088;&#1077;&#1085;&#1085;&#1072;&#1103;%20&#1074;&#1077;&#1088;&#1089;&#1080;&#1103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564870259481054E-2"/>
          <c:y val="1.6911601163487975E-2"/>
          <c:w val="0.97835522655476514"/>
          <c:h val="0.8689344360428729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Лист1!$A$124</c:f>
              <c:strCache>
                <c:ptCount val="1"/>
                <c:pt idx="0">
                  <c:v>прогноз на конец 2021 года</c:v>
                </c:pt>
              </c:strCache>
            </c:strRef>
          </c:tx>
          <c:spPr>
            <a:solidFill>
              <a:srgbClr val="F7941E"/>
            </a:solidFill>
            <a:ln>
              <a:solidFill>
                <a:srgbClr val="F7941E"/>
              </a:solidFill>
            </a:ln>
          </c:spPr>
          <c:invertIfNegative val="0"/>
          <c:val>
            <c:numRef>
              <c:f>Лист1!$B$166:$L$166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C-52C8-4B61-A11A-F277CBA83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364336"/>
        <c:axId val="209364728"/>
      </c:barChart>
      <c:lineChart>
        <c:grouping val="standard"/>
        <c:varyColors val="0"/>
        <c:ser>
          <c:idx val="0"/>
          <c:order val="0"/>
          <c:tx>
            <c:v>план</c:v>
          </c:tx>
          <c:spPr>
            <a:ln>
              <a:solidFill>
                <a:srgbClr val="80BF44"/>
              </a:solidFill>
            </a:ln>
          </c:spPr>
          <c:marker>
            <c:symbol val="circle"/>
            <c:size val="7"/>
            <c:spPr>
              <a:solidFill>
                <a:srgbClr val="80BF44"/>
              </a:solidFill>
              <a:ln>
                <a:solidFill>
                  <a:srgbClr val="80BF44"/>
                </a:solidFill>
              </a:ln>
            </c:spPr>
          </c:marker>
          <c:dLbls>
            <c:dLbl>
              <c:idx val="0"/>
              <c:layout>
                <c:manualLayout>
                  <c:x val="-5.109780439121756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2C8-4B61-A11A-F277CBA8369F}"/>
                </c:ext>
              </c:extLst>
            </c:dLbl>
            <c:dLbl>
              <c:idx val="1"/>
              <c:layout>
                <c:manualLayout>
                  <c:x val="-5.547963691401523E-2"/>
                  <c:y val="6.7671673266677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2C8-4B61-A11A-F277CBA8369F}"/>
                </c:ext>
              </c:extLst>
            </c:dLbl>
            <c:dLbl>
              <c:idx val="2"/>
              <c:layout>
                <c:manualLayout>
                  <c:x val="-4.311377245508982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2C8-4B61-A11A-F277CBA8369F}"/>
                </c:ext>
              </c:extLst>
            </c:dLbl>
            <c:dLbl>
              <c:idx val="3"/>
              <c:layout>
                <c:manualLayout>
                  <c:x val="-3.6726546906187624E-2"/>
                  <c:y val="6.349206349206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2C8-4B61-A11A-F277CBA8369F}"/>
                </c:ext>
              </c:extLst>
            </c:dLbl>
            <c:dLbl>
              <c:idx val="4"/>
              <c:layout>
                <c:manualLayout>
                  <c:x val="-4.3113772455089884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2C8-4B61-A11A-F277CBA8369F}"/>
                </c:ext>
              </c:extLst>
            </c:dLbl>
            <c:dLbl>
              <c:idx val="5"/>
              <c:layout>
                <c:manualLayout>
                  <c:x val="-3.9920159680638723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2C8-4B61-A11A-F277CBA8369F}"/>
                </c:ext>
              </c:extLst>
            </c:dLbl>
            <c:dLbl>
              <c:idx val="6"/>
              <c:layout>
                <c:manualLayout>
                  <c:x val="-4.4710578842315447E-2"/>
                  <c:y val="-5.1587301587301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2C8-4B61-A11A-F277CBA8369F}"/>
                </c:ext>
              </c:extLst>
            </c:dLbl>
            <c:dLbl>
              <c:idx val="7"/>
              <c:layout>
                <c:manualLayout>
                  <c:x val="-4.3113772455089822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2C8-4B61-A11A-F277CBA8369F}"/>
                </c:ext>
              </c:extLst>
            </c:dLbl>
            <c:dLbl>
              <c:idx val="8"/>
              <c:layout>
                <c:manualLayout>
                  <c:x val="-4.311377245508982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2C8-4B61-A11A-F277CBA8369F}"/>
                </c:ext>
              </c:extLst>
            </c:dLbl>
            <c:dLbl>
              <c:idx val="9"/>
              <c:layout>
                <c:manualLayout>
                  <c:x val="-3.8323353293413291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2C8-4B61-A11A-F277CBA8369F}"/>
                </c:ext>
              </c:extLst>
            </c:dLbl>
            <c:dLbl>
              <c:idx val="10"/>
              <c:layout>
                <c:manualLayout>
                  <c:x val="-2.3952095808383235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2C8-4B61-A11A-F277CBA836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Лист1!$B$3:$L$3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Лист1!$B$164:$L$164</c:f>
              <c:numCache>
                <c:formatCode>#,##0.00</c:formatCode>
                <c:ptCount val="11"/>
                <c:pt idx="0" formatCode="#\ ##0.000">
                  <c:v>0.59299999999999997</c:v>
                </c:pt>
                <c:pt idx="1">
                  <c:v>0.61</c:v>
                </c:pt>
                <c:pt idx="2">
                  <c:v>0.65</c:v>
                </c:pt>
                <c:pt idx="3" formatCode="#\ ##0.000">
                  <c:v>0.66100000000000003</c:v>
                </c:pt>
                <c:pt idx="4" formatCode="#\ ##0.000">
                  <c:v>0.69899999999999995</c:v>
                </c:pt>
                <c:pt idx="5" formatCode="#\ ##0.000">
                  <c:v>0.749</c:v>
                </c:pt>
                <c:pt idx="6">
                  <c:v>0.8</c:v>
                </c:pt>
                <c:pt idx="7">
                  <c:v>0.85</c:v>
                </c:pt>
                <c:pt idx="8" formatCode="#\ ##0.0">
                  <c:v>0.9</c:v>
                </c:pt>
                <c:pt idx="9" formatCode="#\ ##0.000">
                  <c:v>0.95199999999999996</c:v>
                </c:pt>
                <c:pt idx="10" formatCode="#\ ##0.0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8-52C8-4B61-A11A-F277CBA83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64336"/>
        <c:axId val="209364728"/>
      </c:lineChart>
      <c:catAx>
        <c:axId val="20936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209364728"/>
        <c:crosses val="autoZero"/>
        <c:auto val="1"/>
        <c:lblAlgn val="ctr"/>
        <c:lblOffset val="100"/>
        <c:noMultiLvlLbl val="0"/>
      </c:catAx>
      <c:valAx>
        <c:axId val="209364728"/>
        <c:scaling>
          <c:orientation val="minMax"/>
          <c:max val="1.2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20936433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564870259481065E-2"/>
          <c:y val="2.6892888215086515E-2"/>
          <c:w val="0.97835522655476548"/>
          <c:h val="0.8589531489912744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Лист1!$A$124</c:f>
              <c:strCache>
                <c:ptCount val="1"/>
                <c:pt idx="0">
                  <c:v>прогноз на конец 2021 года</c:v>
                </c:pt>
              </c:strCache>
            </c:strRef>
          </c:tx>
          <c:spPr>
            <a:solidFill>
              <a:srgbClr val="F7941E"/>
            </a:solidFill>
            <a:ln>
              <a:solidFill>
                <a:srgbClr val="F7941E"/>
              </a:solidFill>
            </a:ln>
          </c:spPr>
          <c:invertIfNegative val="0"/>
          <c:val>
            <c:numRef>
              <c:f>Лист1!$B$187:$L$187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C-3E42-4887-A866-E81FF65E8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365512"/>
        <c:axId val="209365904"/>
      </c:barChart>
      <c:lineChart>
        <c:grouping val="standard"/>
        <c:varyColors val="0"/>
        <c:ser>
          <c:idx val="0"/>
          <c:order val="0"/>
          <c:tx>
            <c:v>план</c:v>
          </c:tx>
          <c:spPr>
            <a:ln>
              <a:solidFill>
                <a:srgbClr val="80BF44"/>
              </a:solidFill>
            </a:ln>
          </c:spPr>
          <c:marker>
            <c:symbol val="circle"/>
            <c:size val="7"/>
            <c:spPr>
              <a:solidFill>
                <a:srgbClr val="80BF44"/>
              </a:solidFill>
              <a:ln>
                <a:solidFill>
                  <a:srgbClr val="80BF44"/>
                </a:solidFill>
              </a:ln>
            </c:spPr>
          </c:marker>
          <c:dLbls>
            <c:dLbl>
              <c:idx val="0"/>
              <c:layout>
                <c:manualLayout>
                  <c:x val="-5.109780439121756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E42-4887-A866-E81FF65E88E6}"/>
                </c:ext>
              </c:extLst>
            </c:dLbl>
            <c:dLbl>
              <c:idx val="1"/>
              <c:layout>
                <c:manualLayout>
                  <c:x val="-4.547657695768461E-2"/>
                  <c:y val="7.6223762117374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E42-4887-A866-E81FF65E88E6}"/>
                </c:ext>
              </c:extLst>
            </c:dLbl>
            <c:dLbl>
              <c:idx val="2"/>
              <c:layout>
                <c:manualLayout>
                  <c:x val="-4.311377245508982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E42-4887-A866-E81FF65E88E6}"/>
                </c:ext>
              </c:extLst>
            </c:dLbl>
            <c:dLbl>
              <c:idx val="3"/>
              <c:layout>
                <c:manualLayout>
                  <c:x val="-3.6726546906187624E-2"/>
                  <c:y val="6.349206349206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E42-4887-A866-E81FF65E88E6}"/>
                </c:ext>
              </c:extLst>
            </c:dLbl>
            <c:dLbl>
              <c:idx val="4"/>
              <c:layout>
                <c:manualLayout>
                  <c:x val="-6.4988659491234183E-2"/>
                  <c:y val="-5.9523837592670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E42-4887-A866-E81FF65E88E6}"/>
                </c:ext>
              </c:extLst>
            </c:dLbl>
            <c:dLbl>
              <c:idx val="5"/>
              <c:layout>
                <c:manualLayout>
                  <c:x val="-3.9920159680638723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E42-4887-A866-E81FF65E88E6}"/>
                </c:ext>
              </c:extLst>
            </c:dLbl>
            <c:dLbl>
              <c:idx val="6"/>
              <c:layout>
                <c:manualLayout>
                  <c:x val="-8.4085463066181532E-2"/>
                  <c:y val="-6.1568560570038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E42-4887-A866-E81FF65E88E6}"/>
                </c:ext>
              </c:extLst>
            </c:dLbl>
            <c:dLbl>
              <c:idx val="7"/>
              <c:layout>
                <c:manualLayout>
                  <c:x val="-4.3113772455089822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E42-4887-A866-E81FF65E88E6}"/>
                </c:ext>
              </c:extLst>
            </c:dLbl>
            <c:dLbl>
              <c:idx val="8"/>
              <c:layout>
                <c:manualLayout>
                  <c:x val="-0.10655100404152032"/>
                  <c:y val="-6.285093327653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E42-4887-A866-E81FF65E88E6}"/>
                </c:ext>
              </c:extLst>
            </c:dLbl>
            <c:dLbl>
              <c:idx val="9"/>
              <c:layout>
                <c:manualLayout>
                  <c:x val="-3.8323353293413291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E42-4887-A866-E81FF65E88E6}"/>
                </c:ext>
              </c:extLst>
            </c:dLbl>
            <c:dLbl>
              <c:idx val="10"/>
              <c:layout>
                <c:manualLayout>
                  <c:x val="-2.3952095808383235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E42-4887-A866-E81FF65E88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Лист1!$B$3:$L$3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Лист1!$B$185:$L$185</c:f>
              <c:numCache>
                <c:formatCode>#\ ##0.000</c:formatCode>
                <c:ptCount val="11"/>
                <c:pt idx="0">
                  <c:v>0.82499999999999996</c:v>
                </c:pt>
                <c:pt idx="1">
                  <c:v>0.85399999999999998</c:v>
                </c:pt>
                <c:pt idx="2" formatCode="#\ ##0.0">
                  <c:v>0.9</c:v>
                </c:pt>
                <c:pt idx="3">
                  <c:v>0.95499999999999996</c:v>
                </c:pt>
                <c:pt idx="4">
                  <c:v>1.0209999999999999</c:v>
                </c:pt>
                <c:pt idx="5">
                  <c:v>1.0980000000000001</c:v>
                </c:pt>
                <c:pt idx="6">
                  <c:v>1.1850000000000001</c:v>
                </c:pt>
                <c:pt idx="7">
                  <c:v>1.2869999999999999</c:v>
                </c:pt>
                <c:pt idx="8">
                  <c:v>1.403</c:v>
                </c:pt>
                <c:pt idx="9">
                  <c:v>1.536</c:v>
                </c:pt>
                <c:pt idx="10" formatCode="#,##0.00">
                  <c:v>1.69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E42-4887-A866-E81FF65E8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65512"/>
        <c:axId val="209365904"/>
      </c:lineChart>
      <c:catAx>
        <c:axId val="209365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209365904"/>
        <c:crosses val="autoZero"/>
        <c:auto val="1"/>
        <c:lblAlgn val="ctr"/>
        <c:lblOffset val="100"/>
        <c:noMultiLvlLbl val="0"/>
      </c:catAx>
      <c:valAx>
        <c:axId val="209365904"/>
        <c:scaling>
          <c:orientation val="minMax"/>
          <c:max val="1.8"/>
          <c:min val="0.5"/>
        </c:scaling>
        <c:delete val="1"/>
        <c:axPos val="l"/>
        <c:numFmt formatCode="General" sourceLinked="1"/>
        <c:majorTickMark val="out"/>
        <c:minorTickMark val="none"/>
        <c:tickLblPos val="nextTo"/>
        <c:crossAx val="20936551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07 июля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2021(факт)</c:v>
                </c:pt>
              </c:strCache>
            </c:strRef>
          </c:cat>
          <c:val>
            <c:numRef>
              <c:f>Лист3!$B$2:$I$2</c:f>
              <c:numCache>
                <c:formatCode>0</c:formatCode>
                <c:ptCount val="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 formatCode="General">
                  <c:v>11</c:v>
                </c:pt>
                <c:pt idx="5" formatCode="General">
                  <c:v>8</c:v>
                </c:pt>
                <c:pt idx="6" formatCode="General">
                  <c:v>8</c:v>
                </c:pt>
                <c:pt idx="7" formatCode="General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C1-4E63-9FB0-6C3EF67B7081}"/>
            </c:ext>
          </c:extLst>
        </c:ser>
        <c:ser>
          <c:idx val="1"/>
          <c:order val="1"/>
          <c:tx>
            <c:strRef>
              <c:f>Лист3!$A$3</c:f>
              <c:strCache>
                <c:ptCount val="1"/>
                <c:pt idx="0">
                  <c:v>29 июля</c:v>
                </c:pt>
              </c:strCache>
            </c:strRef>
          </c:tx>
          <c:spPr>
            <a:ln w="381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2021(факт)</c:v>
                </c:pt>
              </c:strCache>
            </c:strRef>
          </c:cat>
          <c:val>
            <c:numRef>
              <c:f>Лист3!$B$3:$I$3</c:f>
              <c:numCache>
                <c:formatCode>0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 formatCode="General">
                  <c:v>10</c:v>
                </c:pt>
                <c:pt idx="5" formatCode="General">
                  <c:v>8</c:v>
                </c:pt>
                <c:pt idx="6" formatCode="General">
                  <c:v>7</c:v>
                </c:pt>
                <c:pt idx="7" formatCode="General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C1-4E63-9FB0-6C3EF67B7081}"/>
            </c:ext>
          </c:extLst>
        </c:ser>
        <c:ser>
          <c:idx val="2"/>
          <c:order val="2"/>
          <c:tx>
            <c:strRef>
              <c:f>Лист3!$A$4</c:f>
              <c:strCache>
                <c:ptCount val="1"/>
                <c:pt idx="0">
                  <c:v>23 ноября</c:v>
                </c:pt>
              </c:strCache>
            </c:strRef>
          </c:tx>
          <c:spPr>
            <a:ln w="38100" cap="flat" cmpd="dbl" algn="ctr">
              <a:solidFill>
                <a:schemeClr val="accent3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6666666666666668E-2"/>
                  <c:y val="-5.2730696798493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9C1-4E63-9FB0-6C3EF67B7081}"/>
                </c:ext>
              </c:extLst>
            </c:dLbl>
            <c:dLbl>
              <c:idx val="1"/>
              <c:layout>
                <c:manualLayout>
                  <c:x val="-2.0000000000000042E-2"/>
                  <c:y val="-6.403013182674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9C1-4E63-9FB0-6C3EF67B7081}"/>
                </c:ext>
              </c:extLst>
            </c:dLbl>
            <c:dLbl>
              <c:idx val="2"/>
              <c:layout>
                <c:manualLayout>
                  <c:x val="-2.2222222222222303E-2"/>
                  <c:y val="-7.532956685499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9C1-4E63-9FB0-6C3EF67B7081}"/>
                </c:ext>
              </c:extLst>
            </c:dLbl>
            <c:dLbl>
              <c:idx val="3"/>
              <c:layout>
                <c:manualLayout>
                  <c:x val="-3.111111111111111E-2"/>
                  <c:y val="-6.0263653483992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9C1-4E63-9FB0-6C3EF67B7081}"/>
                </c:ext>
              </c:extLst>
            </c:dLbl>
            <c:dLbl>
              <c:idx val="5"/>
              <c:layout>
                <c:manualLayout>
                  <c:x val="-2.000000000000008E-2"/>
                  <c:y val="-5.6497175141243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9C1-4E63-9FB0-6C3EF67B7081}"/>
                </c:ext>
              </c:extLst>
            </c:dLbl>
            <c:dLbl>
              <c:idx val="6"/>
              <c:layout>
                <c:manualLayout>
                  <c:x val="2.2222222222222222E-3"/>
                  <c:y val="-2.6365348399246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9C1-4E63-9FB0-6C3EF67B70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Лист3!$B$1:$I$1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2021(факт)</c:v>
                </c:pt>
              </c:strCache>
            </c:strRef>
          </c:cat>
          <c:val>
            <c:numRef>
              <c:f>Лист3!$B$4:$I$4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9</c:v>
                </c:pt>
                <c:pt idx="5">
                  <c:v>8</c:v>
                </c:pt>
                <c:pt idx="6">
                  <c:v>8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9C1-4E63-9FB0-6C3EF67B7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326624"/>
        <c:axId val="444329576"/>
      </c:lineChart>
      <c:catAx>
        <c:axId val="44432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29576"/>
        <c:crosses val="autoZero"/>
        <c:auto val="1"/>
        <c:lblAlgn val="ctr"/>
        <c:lblOffset val="100"/>
        <c:noMultiLvlLbl val="0"/>
      </c:catAx>
      <c:valAx>
        <c:axId val="444329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44432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564870259481072E-2"/>
          <c:y val="2.5298571805624819E-2"/>
          <c:w val="0.97835522655476581"/>
          <c:h val="0.86054746473503629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Лист1!$A$124</c:f>
              <c:strCache>
                <c:ptCount val="1"/>
                <c:pt idx="0">
                  <c:v>прогноз на конец 2021 года</c:v>
                </c:pt>
              </c:strCache>
            </c:strRef>
          </c:tx>
          <c:spPr>
            <a:solidFill>
              <a:srgbClr val="F7941E"/>
            </a:solidFill>
            <a:ln>
              <a:solidFill>
                <a:srgbClr val="F7941E"/>
              </a:solidFill>
            </a:ln>
          </c:spPr>
          <c:invertIfNegative val="0"/>
          <c:val>
            <c:numRef>
              <c:f>Лист1!$B$209:$L$209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C-3C69-4333-956F-308B09098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1757664"/>
        <c:axId val="431758056"/>
      </c:barChart>
      <c:lineChart>
        <c:grouping val="standard"/>
        <c:varyColors val="0"/>
        <c:ser>
          <c:idx val="0"/>
          <c:order val="0"/>
          <c:tx>
            <c:v>план</c:v>
          </c:tx>
          <c:spPr>
            <a:ln>
              <a:solidFill>
                <a:srgbClr val="80BF44"/>
              </a:solidFill>
            </a:ln>
          </c:spPr>
          <c:marker>
            <c:symbol val="circle"/>
            <c:size val="7"/>
            <c:spPr>
              <a:solidFill>
                <a:srgbClr val="80BF44"/>
              </a:solidFill>
              <a:ln>
                <a:solidFill>
                  <a:srgbClr val="80BF44"/>
                </a:solidFill>
              </a:ln>
            </c:spPr>
          </c:marker>
          <c:dLbls>
            <c:dLbl>
              <c:idx val="0"/>
              <c:layout>
                <c:manualLayout>
                  <c:x val="-5.109780439121756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C69-4333-956F-308B0909833E}"/>
                </c:ext>
              </c:extLst>
            </c:dLbl>
            <c:dLbl>
              <c:idx val="1"/>
              <c:layout>
                <c:manualLayout>
                  <c:x val="-6.2932510332788349E-2"/>
                  <c:y val="6.96714859673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C69-4333-956F-308B0909833E}"/>
                </c:ext>
              </c:extLst>
            </c:dLbl>
            <c:dLbl>
              <c:idx val="2"/>
              <c:layout>
                <c:manualLayout>
                  <c:x val="-4.311377245508982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C69-4333-956F-308B0909833E}"/>
                </c:ext>
              </c:extLst>
            </c:dLbl>
            <c:dLbl>
              <c:idx val="3"/>
              <c:layout>
                <c:manualLayout>
                  <c:x val="-3.6726546906187624E-2"/>
                  <c:y val="6.349206349206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C69-4333-956F-308B0909833E}"/>
                </c:ext>
              </c:extLst>
            </c:dLbl>
            <c:dLbl>
              <c:idx val="4"/>
              <c:layout>
                <c:manualLayout>
                  <c:x val="-4.3113772455089884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C69-4333-956F-308B0909833E}"/>
                </c:ext>
              </c:extLst>
            </c:dLbl>
            <c:dLbl>
              <c:idx val="5"/>
              <c:layout>
                <c:manualLayout>
                  <c:x val="-3.9920159680638723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C69-4333-956F-308B0909833E}"/>
                </c:ext>
              </c:extLst>
            </c:dLbl>
            <c:dLbl>
              <c:idx val="6"/>
              <c:layout>
                <c:manualLayout>
                  <c:x val="-8.8387211484957096E-2"/>
                  <c:y val="-6.9464559077978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C69-4333-956F-308B0909833E}"/>
                </c:ext>
              </c:extLst>
            </c:dLbl>
            <c:dLbl>
              <c:idx val="7"/>
              <c:layout>
                <c:manualLayout>
                  <c:x val="-4.3113772455089822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C69-4333-956F-308B0909833E}"/>
                </c:ext>
              </c:extLst>
            </c:dLbl>
            <c:dLbl>
              <c:idx val="8"/>
              <c:layout>
                <c:manualLayout>
                  <c:x val="-4.3113772455089822E-2"/>
                  <c:y val="-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C69-4333-956F-308B0909833E}"/>
                </c:ext>
              </c:extLst>
            </c:dLbl>
            <c:dLbl>
              <c:idx val="9"/>
              <c:layout>
                <c:manualLayout>
                  <c:x val="-3.8323353293413291E-2"/>
                  <c:y val="5.9523809523809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C69-4333-956F-308B0909833E}"/>
                </c:ext>
              </c:extLst>
            </c:dLbl>
            <c:dLbl>
              <c:idx val="10"/>
              <c:layout>
                <c:manualLayout>
                  <c:x val="-2.3952095808383235E-2"/>
                  <c:y val="-4.7619047619047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C69-4333-956F-308B090983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Лист1!$B$3:$L$3</c:f>
              <c:numCache>
                <c:formatCode>General</c:formatCode>
                <c:ptCount val="1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</c:numCache>
            </c:numRef>
          </c:cat>
          <c:val>
            <c:numRef>
              <c:f>Лист1!$B$207:$L$207</c:f>
              <c:numCache>
                <c:formatCode>#\ ##0.000</c:formatCode>
                <c:ptCount val="11"/>
                <c:pt idx="0">
                  <c:v>3.2000000000000001E-2</c:v>
                </c:pt>
                <c:pt idx="1">
                  <c:v>3.2000000000000001E-2</c:v>
                </c:pt>
                <c:pt idx="2">
                  <c:v>3.2000000000000001E-2</c:v>
                </c:pt>
                <c:pt idx="3">
                  <c:v>3.2000000000000001E-2</c:v>
                </c:pt>
                <c:pt idx="4">
                  <c:v>3.5000000000000003E-2</c:v>
                </c:pt>
                <c:pt idx="5" formatCode="#,##0.00">
                  <c:v>0.04</c:v>
                </c:pt>
                <c:pt idx="6">
                  <c:v>4.4999999999999998E-2</c:v>
                </c:pt>
                <c:pt idx="7" formatCode="#,##0.00">
                  <c:v>0.05</c:v>
                </c:pt>
                <c:pt idx="8" formatCode="#,##0.00">
                  <c:v>0.06</c:v>
                </c:pt>
                <c:pt idx="9">
                  <c:v>6.5000000000000002E-2</c:v>
                </c:pt>
                <c:pt idx="10" formatCode="#,##0.0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C69-4333-956F-308B09098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1757664"/>
        <c:axId val="431758056"/>
      </c:lineChart>
      <c:catAx>
        <c:axId val="43175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ru-RU"/>
          </a:p>
        </c:txPr>
        <c:crossAx val="431758056"/>
        <c:crosses val="autoZero"/>
        <c:auto val="1"/>
        <c:lblAlgn val="ctr"/>
        <c:lblOffset val="100"/>
        <c:noMultiLvlLbl val="0"/>
      </c:catAx>
      <c:valAx>
        <c:axId val="431758056"/>
        <c:scaling>
          <c:orientation val="minMax"/>
          <c:max val="0.1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3175766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D446F-4528-461A-B4E9-B318D333E66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49CB2-398C-49B2-BCBD-CEB79DB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4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rpa.tpu.ru/webcenter/content/conn/WebCenterSpaces-ucm/path/WebCenterSpaces-Root/orpa/Priopity/ORPA_SNIP-2020.xlsx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Публикации по 1 и 2 показателю учитываются на основе фракционного (дробного) счета.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Каждая публикация оценивается в 1 балл.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у публикации несколько авторов, то балл публикации делится поровну между авторами.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автор публикации аффилирован с более чем одной организацией, то его балл делится на количество указанных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аффилиаций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Университет получает балл за публикацию, равный сумме баллов всех авторов с его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аффилиацией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по показателям рассчитываются на сайте программы Приоритет 2030 в личном кабинете университета автоматически в соответствии с методикой расчета, утвержденной приказом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Минобрнауки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 с использованием данных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 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Scopus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каждого университета индивидуально.</a:t>
            </a: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509DE-865E-4919-8916-8DA0AD6E0D8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36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Методика расчета: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Расчет проводится по данным аналитической системы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InCites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Учитываются только публикации, привязанные к верифицированному профилю организации в базе данных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9CB2-398C-49B2-BCBD-CEB79DB653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8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Учитываются только публикации, привязанные к верифицированному профилю организации в базе данных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Scopus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8310 журналов 1–2 квартиля по SNIP с достоверностью 95% по данным CWTS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Пороговое значение по SNIP соответствующее 1-2 квартилю равно на 2020г. 0,773000001907348 (колонка threshvalue50).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9CB2-398C-49B2-BCBD-CEB79DB653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4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Методика расчета: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Расчет проводится по данным аналитической системы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Core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dirty="0" err="1" smtClean="0"/>
              <a:t>Высокоцитируемые</a:t>
            </a:r>
            <a:r>
              <a:rPr lang="ru-RU" dirty="0" smtClean="0"/>
              <a:t> статьи – документы, опубликованные в течение последних 10 лет и попавшие в 1% наиболее цитируемых для своей предметной области, года публикации и типа документа. </a:t>
            </a: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9CB2-398C-49B2-BCBD-CEB79DB6533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7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Данный параметр обновляется несколько раз в год.</a:t>
            </a:r>
          </a:p>
          <a:p>
            <a:r>
              <a:rPr lang="ru-RU" dirty="0" smtClean="0"/>
              <a:t>Сравнение опубликованных материалов происходит год в год по каждой предметной области, но показатель цитирования накапливается только в течение 10 лет с момента выхода публикации</a:t>
            </a:r>
          </a:p>
          <a:p>
            <a:endParaRPr lang="ru-RU" dirty="0" smtClean="0"/>
          </a:p>
          <a:p>
            <a:r>
              <a:rPr lang="ru-RU" dirty="0" smtClean="0"/>
              <a:t>На 20.10.2021</a:t>
            </a:r>
            <a:r>
              <a:rPr lang="ru-RU" baseline="0" dirty="0" smtClean="0"/>
              <a:t> за 2021 факт был 6 статей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49CB2-398C-49B2-BCBD-CEB79DB653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1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509DE-865E-4919-8916-8DA0AD6E0D8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520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2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6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4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76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1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3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9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77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5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7F89-F0DD-4153-ABDC-447E2A137402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CEA6A-A197-48BB-AF09-C7089DF60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2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eb.tpu.ru/webcenter/portal/orpa/page1294?_adf.ctrl-state=114ntbdqx6_4" TargetMode="External"/><Relationship Id="rId4" Type="http://schemas.openxmlformats.org/officeDocument/2006/relationships/hyperlink" Target="http://orpa.tpu.ru/webcenter/content/conn/WebCenterSpaces-ucm/path/WebCenterSpaces-Root/orpa/Priopity/AHCI%202021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journalindicators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063" y="888954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1. </a:t>
            </a:r>
            <a:r>
              <a:rPr lang="ru-RU" dirty="0" smtClean="0"/>
              <a:t>Количество публикации в научных изданиях </a:t>
            </a:r>
            <a:r>
              <a:rPr lang="en-US" dirty="0" smtClean="0"/>
              <a:t>I </a:t>
            </a:r>
            <a:r>
              <a:rPr lang="ru-RU" dirty="0" smtClean="0"/>
              <a:t>и </a:t>
            </a:r>
            <a:r>
              <a:rPr lang="en-US" dirty="0" smtClean="0"/>
              <a:t>II </a:t>
            </a:r>
            <a:r>
              <a:rPr lang="ru-RU" dirty="0" smtClean="0"/>
              <a:t>квартилей, а также научных изданиях, включенных в индексы </a:t>
            </a:r>
            <a:r>
              <a:rPr lang="en-US" dirty="0" smtClean="0"/>
              <a:t>Arts and Humanities Citation Index (A&amp;HCI) </a:t>
            </a:r>
            <a:r>
              <a:rPr lang="ru-RU" dirty="0" smtClean="0"/>
              <a:t>и </a:t>
            </a:r>
            <a:r>
              <a:rPr lang="en-US" dirty="0" smtClean="0"/>
              <a:t>Book Citation Index – Social Sciences &amp; Humanities (BKCI-SSH), </a:t>
            </a:r>
            <a:r>
              <a:rPr lang="ru-RU" dirty="0" smtClean="0"/>
              <a:t>индексируемых в базе данных </a:t>
            </a:r>
            <a:r>
              <a:rPr lang="en-US" dirty="0" smtClean="0"/>
              <a:t>Web of Science Core Collection, </a:t>
            </a:r>
            <a:r>
              <a:rPr lang="ru-RU" dirty="0" smtClean="0"/>
              <a:t>в расчете на одного НПР.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4329" y="3437982"/>
            <a:ext cx="931881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 smtClean="0"/>
              <a:t>2. </a:t>
            </a:r>
            <a:r>
              <a:rPr lang="ru-RU" sz="2400" dirty="0" smtClean="0"/>
              <a:t>Количество </a:t>
            </a:r>
            <a:r>
              <a:rPr lang="ru-RU" sz="2400" dirty="0"/>
              <a:t>публикаций, индексируемых в базе данных </a:t>
            </a:r>
            <a:r>
              <a:rPr lang="ru-RU" sz="2400" dirty="0" err="1"/>
              <a:t>Scopus</a:t>
            </a:r>
            <a:r>
              <a:rPr lang="ru-RU" sz="2400" dirty="0"/>
              <a:t> и отнесенных к I и II квартилям SNIP, в расчете на одного НПР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4329" y="5088378"/>
            <a:ext cx="9560858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smtClean="0"/>
              <a:t>3.</a:t>
            </a:r>
            <a:r>
              <a:rPr lang="ru-RU" sz="2400" smtClean="0"/>
              <a:t>Количество высокоцитируемых публикаций типов «Article» и «Review», индексируемых в базе данных Web of Science Core Collection, за последние пять полных лет, в расчете на одного НПР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34376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Оценка эффективности реализации программы развития «Приоритет 2030» в разрезе публикационной активности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5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8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0949" y="116632"/>
            <a:ext cx="9173716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 err="1"/>
              <a:t>Импакт-фактор</a:t>
            </a:r>
            <a:r>
              <a:rPr lang="en-US" sz="2000" b="1" dirty="0"/>
              <a:t> (JIF)</a:t>
            </a:r>
            <a:r>
              <a:rPr lang="ru-RU" sz="2000" b="1" dirty="0"/>
              <a:t> </a:t>
            </a:r>
            <a:r>
              <a:rPr lang="ru-RU" sz="2000" b="1" dirty="0"/>
              <a:t> </a:t>
            </a:r>
            <a:r>
              <a:rPr lang="en-US" sz="2000" b="1" dirty="0"/>
              <a:t>JIF </a:t>
            </a:r>
            <a:r>
              <a:rPr lang="ru-RU" sz="2000" baseline="-25000" dirty="0"/>
              <a:t>20</a:t>
            </a:r>
            <a:r>
              <a:rPr lang="en-US" sz="2000" baseline="-25000" dirty="0"/>
              <a:t>20</a:t>
            </a:r>
            <a:r>
              <a:rPr lang="ru-RU" sz="2000" dirty="0"/>
              <a:t> = A/B</a:t>
            </a:r>
            <a:endParaRPr lang="en-US" sz="2000" dirty="0"/>
          </a:p>
          <a:p>
            <a:pPr marL="0" indent="0">
              <a:buNone/>
            </a:pPr>
            <a:r>
              <a:rPr lang="ru-RU" sz="1900" dirty="0"/>
              <a:t>A</a:t>
            </a:r>
            <a:r>
              <a:rPr lang="ru-RU" sz="1900" dirty="0"/>
              <a:t> — число цитирований в течение 20</a:t>
            </a:r>
            <a:r>
              <a:rPr lang="en-US" sz="1900" dirty="0"/>
              <a:t>20</a:t>
            </a:r>
            <a:r>
              <a:rPr lang="ru-RU" sz="1900" dirty="0"/>
              <a:t> года статей, опубликованных в данном журнале в 20</a:t>
            </a:r>
            <a:r>
              <a:rPr lang="en-US" sz="1900" dirty="0"/>
              <a:t>18-</a:t>
            </a:r>
            <a:r>
              <a:rPr lang="ru-RU" sz="1900" dirty="0"/>
              <a:t>20</a:t>
            </a:r>
            <a:r>
              <a:rPr lang="en-US" sz="1900" dirty="0"/>
              <a:t>19</a:t>
            </a:r>
            <a:r>
              <a:rPr lang="ru-RU" sz="1900" dirty="0"/>
              <a:t> годах; 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B — число статей, опубликованных в данном журнале в 20</a:t>
            </a:r>
            <a:r>
              <a:rPr lang="en-US" sz="1900" dirty="0"/>
              <a:t>18-2019</a:t>
            </a:r>
            <a:r>
              <a:rPr lang="ru-RU" sz="1900" dirty="0"/>
              <a:t> годах</a:t>
            </a:r>
            <a:r>
              <a:rPr lang="ru-RU" sz="1900" dirty="0"/>
              <a:t>.</a:t>
            </a:r>
            <a:endParaRPr lang="en-US" sz="1900" dirty="0"/>
          </a:p>
          <a:p>
            <a:pPr marL="0" indent="0">
              <a:buNone/>
            </a:pPr>
            <a:r>
              <a:rPr lang="ru-RU" sz="2000" b="1" dirty="0"/>
              <a:t>Типы </a:t>
            </a:r>
            <a:r>
              <a:rPr lang="ru-RU" sz="2000" b="1" dirty="0"/>
              <a:t>публикаций:</a:t>
            </a:r>
            <a:r>
              <a:rPr lang="ru-RU" sz="2000" dirty="0"/>
              <a:t> </a:t>
            </a:r>
            <a:r>
              <a:rPr lang="en-US" sz="1800" dirty="0"/>
              <a:t>Articles, reviews</a:t>
            </a:r>
            <a:endParaRPr lang="ru-RU" sz="1800" dirty="0"/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Публикационное окно = </a:t>
            </a:r>
            <a:r>
              <a:rPr lang="ru-RU" sz="1800" dirty="0">
                <a:solidFill>
                  <a:srgbClr val="FF0000"/>
                </a:solidFill>
              </a:rPr>
              <a:t>2 </a:t>
            </a:r>
            <a:r>
              <a:rPr lang="ru-RU" sz="1800" dirty="0">
                <a:solidFill>
                  <a:srgbClr val="FF0000"/>
                </a:solidFill>
              </a:rPr>
              <a:t>года, Окно цитирования = 1 год</a:t>
            </a:r>
          </a:p>
          <a:p>
            <a:pPr marL="0" indent="0">
              <a:buNone/>
            </a:pPr>
            <a:endParaRPr lang="ru-RU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/>
              <a:t>SNIP</a:t>
            </a:r>
            <a:r>
              <a:rPr lang="ru-RU" sz="2000" b="1" dirty="0"/>
              <a:t> (Нормированный по источникам уровень цитируемости</a:t>
            </a:r>
            <a:r>
              <a:rPr lang="ru-RU" sz="2000" b="1" dirty="0"/>
              <a:t>) </a:t>
            </a:r>
            <a:r>
              <a:rPr lang="en-US" sz="2000" b="1" dirty="0"/>
              <a:t>SNIP </a:t>
            </a:r>
            <a:r>
              <a:rPr lang="ru-RU" sz="2000" baseline="-25000" dirty="0"/>
              <a:t>20</a:t>
            </a:r>
            <a:r>
              <a:rPr lang="en-US" sz="2000" baseline="-25000" dirty="0"/>
              <a:t>20</a:t>
            </a:r>
            <a:r>
              <a:rPr lang="ru-RU" sz="2000" dirty="0"/>
              <a:t> = </a:t>
            </a:r>
            <a:r>
              <a:rPr lang="en-US" sz="2000" dirty="0"/>
              <a:t>(</a:t>
            </a:r>
            <a:r>
              <a:rPr lang="ru-RU" sz="2000" dirty="0"/>
              <a:t>A/B</a:t>
            </a:r>
            <a:r>
              <a:rPr lang="en-US" sz="2000" dirty="0"/>
              <a:t>)/</a:t>
            </a:r>
            <a:r>
              <a:rPr lang="ru-RU" sz="2000" dirty="0"/>
              <a:t>П</a:t>
            </a:r>
            <a:endParaRPr lang="en-US" sz="2000" dirty="0"/>
          </a:p>
          <a:p>
            <a:pPr marL="0" indent="0">
              <a:buNone/>
            </a:pPr>
            <a:r>
              <a:rPr lang="ru-RU" sz="1900" dirty="0"/>
              <a:t>A — число цитирований в течение 20</a:t>
            </a:r>
            <a:r>
              <a:rPr lang="en-US" sz="1900" dirty="0"/>
              <a:t>20</a:t>
            </a:r>
            <a:r>
              <a:rPr lang="ru-RU" sz="1900" dirty="0"/>
              <a:t> года статей, опубликованных в данном журнале в </a:t>
            </a:r>
            <a:r>
              <a:rPr lang="en-US" sz="1900" dirty="0"/>
              <a:t>2017-</a:t>
            </a:r>
            <a:r>
              <a:rPr lang="ru-RU" sz="1900" dirty="0"/>
              <a:t>20</a:t>
            </a:r>
            <a:r>
              <a:rPr lang="en-US" sz="1900" dirty="0"/>
              <a:t>18-</a:t>
            </a:r>
            <a:r>
              <a:rPr lang="ru-RU" sz="1900" dirty="0"/>
              <a:t>20</a:t>
            </a:r>
            <a:r>
              <a:rPr lang="en-US" sz="1900" dirty="0"/>
              <a:t>19</a:t>
            </a:r>
            <a:r>
              <a:rPr lang="ru-RU" sz="1900" dirty="0"/>
              <a:t> годах; 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B — число статей, опубликованных в данном журнале в </a:t>
            </a:r>
            <a:r>
              <a:rPr lang="en-US" sz="1900" dirty="0"/>
              <a:t>2017-</a:t>
            </a:r>
            <a:r>
              <a:rPr lang="ru-RU" sz="1900" dirty="0"/>
              <a:t>20</a:t>
            </a:r>
            <a:r>
              <a:rPr lang="en-US" sz="1900" dirty="0"/>
              <a:t>18-2019</a:t>
            </a:r>
            <a:r>
              <a:rPr lang="ru-RU" sz="1900" dirty="0"/>
              <a:t> годах.</a:t>
            </a:r>
          </a:p>
          <a:p>
            <a:pPr marL="0" indent="0">
              <a:buNone/>
            </a:pPr>
            <a:r>
              <a:rPr lang="ru-RU" sz="1900" dirty="0"/>
              <a:t>П- потенциал цитирования в данной предметной </a:t>
            </a:r>
            <a:r>
              <a:rPr lang="ru-RU" sz="1900" dirty="0"/>
              <a:t>области (степень покрытия предметной области в БД, объем и предметная область журнала – значения берутся относительно среднего значения по БД)</a:t>
            </a:r>
            <a:endParaRPr lang="en-US" sz="1900" dirty="0"/>
          </a:p>
          <a:p>
            <a:pPr marL="0" indent="0">
              <a:buNone/>
            </a:pPr>
            <a:r>
              <a:rPr lang="ru-RU" sz="1800" b="1" dirty="0"/>
              <a:t>Типы </a:t>
            </a:r>
            <a:r>
              <a:rPr lang="ru-RU" sz="1800" b="1" dirty="0"/>
              <a:t>публикаций</a:t>
            </a:r>
            <a:r>
              <a:rPr lang="en-US" sz="1800" b="1" dirty="0"/>
              <a:t>: </a:t>
            </a:r>
            <a:r>
              <a:rPr lang="en-US" sz="1800" dirty="0"/>
              <a:t>Articles, conference proceedings papers </a:t>
            </a:r>
            <a:r>
              <a:rPr lang="ru-RU" sz="1800" dirty="0"/>
              <a:t>и</a:t>
            </a:r>
            <a:r>
              <a:rPr lang="en-US" sz="1800" dirty="0"/>
              <a:t> reviews</a:t>
            </a:r>
            <a:endParaRPr lang="ru-RU" sz="1800" dirty="0"/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</a:rPr>
              <a:t>Публикационное </a:t>
            </a:r>
            <a:r>
              <a:rPr lang="ru-RU" sz="1800" dirty="0">
                <a:solidFill>
                  <a:srgbClr val="FF0000"/>
                </a:solidFill>
              </a:rPr>
              <a:t>окно = 3 года, Окно цитирования = 1 год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r>
              <a:rPr lang="ru-RU" sz="2000" b="1" dirty="0"/>
              <a:t>SJR (</a:t>
            </a:r>
            <a:r>
              <a:rPr lang="ru-RU" sz="2000" b="1" dirty="0" err="1"/>
              <a:t>Scimago</a:t>
            </a:r>
            <a:r>
              <a:rPr lang="ru-RU" sz="2000" b="1" dirty="0"/>
              <a:t> </a:t>
            </a:r>
            <a:r>
              <a:rPr lang="en-US" sz="2000" b="1" dirty="0"/>
              <a:t>J</a:t>
            </a:r>
            <a:r>
              <a:rPr lang="ru-RU" sz="2000" b="1" dirty="0" err="1"/>
              <a:t>ournal</a:t>
            </a:r>
            <a:r>
              <a:rPr lang="ru-RU" sz="2000" b="1" dirty="0"/>
              <a:t> </a:t>
            </a:r>
            <a:r>
              <a:rPr lang="en-US" sz="2000" b="1" dirty="0"/>
              <a:t>R</a:t>
            </a:r>
            <a:r>
              <a:rPr lang="ru-RU" sz="2000" b="1" dirty="0" err="1"/>
              <a:t>ank</a:t>
            </a:r>
            <a:r>
              <a:rPr lang="ru-RU" sz="2000" b="1" dirty="0"/>
              <a:t>)</a:t>
            </a:r>
            <a:r>
              <a:rPr lang="en-US" sz="2000" b="1" dirty="0"/>
              <a:t> </a:t>
            </a:r>
            <a:endParaRPr lang="ru-RU" sz="2000" b="1" dirty="0"/>
          </a:p>
          <a:p>
            <a:pPr marL="0" indent="0">
              <a:buNone/>
            </a:pPr>
            <a:r>
              <a:rPr lang="ru-RU" sz="1800" dirty="0"/>
              <a:t>Авторитетность </a:t>
            </a:r>
            <a:r>
              <a:rPr lang="ru-RU" sz="1800" dirty="0"/>
              <a:t>других изданий, ссылающихся на данный </a:t>
            </a:r>
            <a:r>
              <a:rPr lang="ru-RU" sz="1800" dirty="0"/>
              <a:t>журнал, и близость их предметных </a:t>
            </a:r>
            <a:r>
              <a:rPr lang="ru-RU" sz="1800" dirty="0"/>
              <a:t>областей.</a:t>
            </a:r>
          </a:p>
          <a:p>
            <a:pPr marL="0" indent="0">
              <a:buNone/>
            </a:pPr>
            <a:r>
              <a:rPr lang="ru-RU" sz="1900" b="1" dirty="0"/>
              <a:t>SJR </a:t>
            </a:r>
            <a:r>
              <a:rPr lang="ru-RU" sz="1900" b="1" dirty="0" err="1"/>
              <a:t>Scopus</a:t>
            </a:r>
            <a:r>
              <a:rPr lang="ru-RU" sz="1900" b="1" dirty="0"/>
              <a:t> учитывает не только общее количество цитирований, но и вес каждой ссылки</a:t>
            </a:r>
            <a:r>
              <a:rPr lang="ru-RU" sz="1900" b="1" dirty="0"/>
              <a:t>.</a:t>
            </a:r>
          </a:p>
          <a:p>
            <a:pPr marL="0" indent="0">
              <a:buNone/>
            </a:pPr>
            <a:r>
              <a:rPr lang="ru-RU" sz="1900" dirty="0"/>
              <a:t>Если </a:t>
            </a:r>
            <a:r>
              <a:rPr lang="ru-RU" sz="1900" dirty="0"/>
              <a:t>цитируется автор статьи, опубликованной в издании, имеющем низкий квартиль журналов </a:t>
            </a:r>
            <a:r>
              <a:rPr lang="ru-RU" sz="1900" dirty="0" err="1"/>
              <a:t>Scopus</a:t>
            </a:r>
            <a:r>
              <a:rPr lang="ru-RU" sz="1900" dirty="0"/>
              <a:t>, например, Q4, вес данной цитаты будет ниже, чем ссылка на статью из журнала квартиля Q1</a:t>
            </a:r>
            <a:endParaRPr lang="en-US" sz="1900" dirty="0"/>
          </a:p>
          <a:p>
            <a:pPr marL="0" indent="0">
              <a:buNone/>
            </a:pPr>
            <a:r>
              <a:rPr lang="ru-RU" sz="1800" b="1" dirty="0"/>
              <a:t>Типы публикаций</a:t>
            </a:r>
            <a:r>
              <a:rPr lang="en-US" sz="1800" b="1" dirty="0"/>
              <a:t>: </a:t>
            </a:r>
            <a:r>
              <a:rPr lang="en-US" sz="1800" dirty="0"/>
              <a:t>Articles, conference proceedings papers </a:t>
            </a:r>
            <a:r>
              <a:rPr lang="ru-RU" sz="1800" dirty="0"/>
              <a:t>и</a:t>
            </a:r>
            <a:r>
              <a:rPr lang="en-US" sz="1800" dirty="0"/>
              <a:t> reviews</a:t>
            </a:r>
            <a:r>
              <a:rPr lang="ru-RU" sz="1800" dirty="0"/>
              <a:t> 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4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3112" y="0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Фракционный счет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750308"/>
              </p:ext>
            </p:extLst>
          </p:nvPr>
        </p:nvGraphicFramePr>
        <p:xfrm>
          <a:off x="464457" y="654261"/>
          <a:ext cx="11146971" cy="3195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045">
                  <a:extLst>
                    <a:ext uri="{9D8B030D-6E8A-4147-A177-3AD203B41FA5}">
                      <a16:colId xmlns:a16="http://schemas.microsoft.com/office/drawing/2014/main" val="4239335774"/>
                    </a:ext>
                  </a:extLst>
                </a:gridCol>
                <a:gridCol w="1699085">
                  <a:extLst>
                    <a:ext uri="{9D8B030D-6E8A-4147-A177-3AD203B41FA5}">
                      <a16:colId xmlns:a16="http://schemas.microsoft.com/office/drawing/2014/main" val="3021716335"/>
                    </a:ext>
                  </a:extLst>
                </a:gridCol>
                <a:gridCol w="2064480">
                  <a:extLst>
                    <a:ext uri="{9D8B030D-6E8A-4147-A177-3AD203B41FA5}">
                      <a16:colId xmlns:a16="http://schemas.microsoft.com/office/drawing/2014/main" val="3799840680"/>
                    </a:ext>
                  </a:extLst>
                </a:gridCol>
                <a:gridCol w="2935336">
                  <a:extLst>
                    <a:ext uri="{9D8B030D-6E8A-4147-A177-3AD203B41FA5}">
                      <a16:colId xmlns:a16="http://schemas.microsoft.com/office/drawing/2014/main" val="2584744138"/>
                    </a:ext>
                  </a:extLst>
                </a:gridCol>
                <a:gridCol w="3280025">
                  <a:extLst>
                    <a:ext uri="{9D8B030D-6E8A-4147-A177-3AD203B41FA5}">
                      <a16:colId xmlns:a16="http://schemas.microsoft.com/office/drawing/2014/main" val="835302946"/>
                    </a:ext>
                  </a:extLst>
                </a:gridCol>
              </a:tblGrid>
              <a:tr h="6729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Колич.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аффилиаций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аффилиации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этап расчёта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Балл за публикацию делится на количество авторов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этап расчёта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Балл каждого автора делится на количество аффилиаций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852690"/>
                  </a:ext>
                </a:extLst>
              </a:tr>
              <a:tr h="437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/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1 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ТПУ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1/5=0,2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0,2/1=0,2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025773"/>
                  </a:ext>
                </a:extLst>
              </a:tr>
              <a:tr h="437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1,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2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1/5=0,2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нет ТПУ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6649629"/>
                  </a:ext>
                </a:extLst>
              </a:tr>
              <a:tr h="437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ТПУ,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1/5=0,2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0,2/2=0,1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7376786"/>
                  </a:ext>
                </a:extLst>
              </a:tr>
              <a:tr h="678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 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ТПУ,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1,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1/5=0,2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0,2/3=0,067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772425"/>
                  </a:ext>
                </a:extLst>
              </a:tr>
              <a:tr h="213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автор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1/5=0,2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нет ТПУ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7517074"/>
                  </a:ext>
                </a:extLst>
              </a:tr>
              <a:tr h="213653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 ТПУ по данной публикации получит 0,367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0661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221175"/>
              </p:ext>
            </p:extLst>
          </p:nvPr>
        </p:nvGraphicFramePr>
        <p:xfrm>
          <a:off x="1820301" y="3977540"/>
          <a:ext cx="8435282" cy="1691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1916">
                  <a:extLst>
                    <a:ext uri="{9D8B030D-6E8A-4147-A177-3AD203B41FA5}">
                      <a16:colId xmlns:a16="http://schemas.microsoft.com/office/drawing/2014/main" val="2275641037"/>
                    </a:ext>
                  </a:extLst>
                </a:gridCol>
                <a:gridCol w="4243366">
                  <a:extLst>
                    <a:ext uri="{9D8B030D-6E8A-4147-A177-3AD203B41FA5}">
                      <a16:colId xmlns:a16="http://schemas.microsoft.com/office/drawing/2014/main" val="847461459"/>
                    </a:ext>
                  </a:extLst>
                </a:gridCol>
              </a:tblGrid>
              <a:tr h="233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Неправильно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Правильно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664500"/>
                  </a:ext>
                </a:extLst>
              </a:tr>
              <a:tr h="14573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Фамилия И.О.</a:t>
                      </a:r>
                      <a:r>
                        <a:rPr lang="ru-RU" sz="1400" baseline="30000">
                          <a:effectLst/>
                        </a:rPr>
                        <a:t>1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>
                          <a:effectLst/>
                        </a:rPr>
                        <a:t>1</a:t>
                      </a:r>
                      <a:r>
                        <a:rPr lang="ru-RU" sz="1400">
                          <a:effectLst/>
                        </a:rPr>
                        <a:t>ТПУ, Организация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Такая аффилиация не оценивается ни для одной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Фамилия И.О.</a:t>
                      </a:r>
                      <a:r>
                        <a:rPr lang="ru-RU" sz="1400" baseline="30000" dirty="0">
                          <a:effectLst/>
                        </a:rPr>
                        <a:t>1,2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</a:rPr>
                        <a:t>1</a:t>
                      </a:r>
                      <a:r>
                        <a:rPr lang="ru-RU" sz="1400" dirty="0">
                          <a:effectLst/>
                        </a:rPr>
                        <a:t>ТПУ,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30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Организация 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 такую публикацию ТПУ получит балл.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9093833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77402" y="5862914"/>
            <a:ext cx="9721080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ОРПА настоятельно рекомендует использовать универсальную </a:t>
            </a:r>
            <a:r>
              <a:rPr lang="ru-RU" sz="1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аффилиацию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подготовке печатных работ: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Национальный исследовательский Томский политехнический университет/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Tomsk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Polytechnic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Томский политехнический университет/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Tomsk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Polytechnic</a:t>
            </a: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8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467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P1(c1). </a:t>
            </a:r>
            <a:r>
              <a:rPr lang="ru-RU" sz="2800" dirty="0"/>
              <a:t>Количество публикаций в научных изданиях </a:t>
            </a:r>
            <a:r>
              <a:rPr lang="en-US" sz="2800" dirty="0"/>
              <a:t>I </a:t>
            </a:r>
            <a:r>
              <a:rPr lang="ru-RU" sz="2800" dirty="0"/>
              <a:t>и </a:t>
            </a:r>
            <a:r>
              <a:rPr lang="en-US" sz="2800" dirty="0"/>
              <a:t>II </a:t>
            </a:r>
            <a:r>
              <a:rPr lang="ru-RU" sz="2800" dirty="0"/>
              <a:t>квартилей, а также научных изданиях, включенных в индексы </a:t>
            </a:r>
            <a:r>
              <a:rPr lang="en-US" sz="2800" dirty="0"/>
              <a:t>Arts and Humanities Citation Index (A&amp;HCI) </a:t>
            </a:r>
            <a:r>
              <a:rPr lang="ru-RU" sz="2800" dirty="0"/>
              <a:t>и </a:t>
            </a:r>
            <a:r>
              <a:rPr lang="en-US" sz="2800" dirty="0"/>
              <a:t>Book Citation Index – Social Sciences &amp; Humanities (BKCI-SSH), </a:t>
            </a:r>
            <a:r>
              <a:rPr lang="ru-RU" sz="2800" dirty="0"/>
              <a:t>индексируемых в базе данных </a:t>
            </a:r>
            <a:r>
              <a:rPr lang="en-US" sz="2800" dirty="0"/>
              <a:t>Web of Science Core Collection, </a:t>
            </a:r>
            <a:r>
              <a:rPr lang="ru-RU" sz="2800" dirty="0"/>
              <a:t>в расчете на одного НПР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07" y="1491918"/>
            <a:ext cx="11994185" cy="17541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4457" y="3246068"/>
            <a:ext cx="113937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Числитель получается в результате сложения:</a:t>
            </a:r>
            <a:endParaRPr lang="en-US" b="0" i="0" dirty="0" smtClean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  <a:p>
            <a:endParaRPr lang="ru-RU" b="0" i="0" dirty="0" smtClean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«</a:t>
            </a: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Article», «Review» 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опубликованные в научных изданиях, отнесенных к </a:t>
            </a: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I 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и </a:t>
            </a: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II 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квартилям (по данным </a:t>
            </a: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Journal Citation Reports)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«Article», «Review» 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опубликованные в научных изданиях, включенных в индексы </a:t>
            </a:r>
            <a:r>
              <a:rPr lang="en-US" b="0" i="0" u="sng" dirty="0" smtClean="0">
                <a:solidFill>
                  <a:srgbClr val="428BCA"/>
                </a:solidFill>
                <a:effectLst/>
                <a:latin typeface="Tahoma" panose="020B0604030504040204" pitchFamily="34" charset="0"/>
                <a:hlinkClick r:id="rId4"/>
              </a:rPr>
              <a:t>Arts and Humanities Citation Index (A&amp;HCI)</a:t>
            </a:r>
            <a:endParaRPr lang="en-US" b="0" i="0" u="sng" dirty="0" smtClean="0">
              <a:solidFill>
                <a:srgbClr val="428BCA"/>
              </a:solidFill>
              <a:effectLst/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Conference Proceedings Citation Index - Science (CPCI-S)=</a:t>
            </a:r>
            <a:r>
              <a:rPr lang="ru-RU" u="sng" dirty="0">
                <a:solidFill>
                  <a:srgbClr val="428BCA"/>
                </a:solidFill>
                <a:latin typeface="Tahoma" panose="020B0604030504040204" pitchFamily="34" charset="0"/>
                <a:hlinkClick r:id="rId5"/>
              </a:rPr>
              <a:t>конференций уровня A* в компьютерных науках по рейтингу CORE.</a:t>
            </a:r>
            <a:endParaRPr lang="en-US" u="sng" dirty="0">
              <a:solidFill>
                <a:srgbClr val="428BCA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Book Citation Index – Social Sciences &amp; Humanities (BKCI-SSH) – 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учитывается только тип «</a:t>
            </a:r>
            <a:r>
              <a:rPr lang="en-US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Book»</a:t>
            </a:r>
            <a:endParaRPr lang="en-US" b="0" i="0" dirty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814677"/>
              </p:ext>
            </p:extLst>
          </p:nvPr>
        </p:nvGraphicFramePr>
        <p:xfrm>
          <a:off x="1956832" y="2317672"/>
          <a:ext cx="8332589" cy="4293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2853" y="423243"/>
            <a:ext cx="67380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РЕАЛИЗАЦИИ ПРОГРАММЫ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72"/>
            <a:ext cx="281354" cy="1169405"/>
          </a:xfrm>
          <a:prstGeom prst="rect">
            <a:avLst/>
          </a:prstGeom>
          <a:solidFill>
            <a:srgbClr val="80B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13238" y="287695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238" y="1087906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770" y="407552"/>
            <a:ext cx="2722171" cy="5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0334" y="1087906"/>
            <a:ext cx="11921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Целевые показатели эффективности программы развития университета, получающего специальную часть гранта (8)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0334" y="1486675"/>
            <a:ext cx="117055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Количество публикаций в научных изданиях </a:t>
            </a:r>
            <a:r>
              <a:rPr lang="en-US" sz="1600" dirty="0"/>
              <a:t>I </a:t>
            </a:r>
            <a:r>
              <a:rPr lang="ru-RU" sz="1600" dirty="0"/>
              <a:t>и </a:t>
            </a:r>
            <a:r>
              <a:rPr lang="en-US" sz="1600" dirty="0"/>
              <a:t>II </a:t>
            </a:r>
            <a:r>
              <a:rPr lang="ru-RU" sz="1600" dirty="0"/>
              <a:t>квартилей, а также научных изданиях, включенных в индексы </a:t>
            </a:r>
            <a:r>
              <a:rPr lang="en-US" sz="1600" dirty="0"/>
              <a:t>Arts and Humanities Citation Index (A&amp;HCI) </a:t>
            </a:r>
            <a:r>
              <a:rPr lang="ru-RU" sz="1600" dirty="0"/>
              <a:t>и </a:t>
            </a:r>
            <a:r>
              <a:rPr lang="en-US" sz="1600" dirty="0"/>
              <a:t>Book Citation Index - Social Sciences &amp; Humanities (BKCI-SSH), </a:t>
            </a:r>
            <a:r>
              <a:rPr lang="ru-RU" sz="1600" dirty="0"/>
              <a:t>индексируемых в базе данных </a:t>
            </a:r>
            <a:r>
              <a:rPr lang="en-US" sz="1600" dirty="0"/>
              <a:t>Web of Science Core Collection, </a:t>
            </a:r>
            <a:r>
              <a:rPr lang="ru-RU" sz="1600" dirty="0"/>
              <a:t>в расчете на 1 НПР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96" y="1504599"/>
            <a:ext cx="354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80BF44"/>
                </a:solidFill>
                <a:latin typeface="Bahnschrift" panose="020B0502040204020203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762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P2(c1). Количество публикаций, индексируемых в базе данных </a:t>
            </a:r>
            <a:r>
              <a:rPr lang="ru-RU" sz="2800" dirty="0" err="1"/>
              <a:t>Scopus</a:t>
            </a:r>
            <a:r>
              <a:rPr lang="ru-RU" sz="2800" dirty="0"/>
              <a:t> и отнесенных к I и II квартилям SNIP, в расчете на одного НПР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04" y="878341"/>
            <a:ext cx="11817791" cy="170520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0285" y="2744711"/>
            <a:ext cx="117146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Числитель получается в результате сложения: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endParaRPr lang="ru-RU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«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Article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», «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Review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» опубликованных в журналах («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Journal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») I и II квартилей (по величине показателя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Source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Normalized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Impact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per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Paper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), индексируемых в базе данных </a:t>
            </a:r>
            <a:r>
              <a:rPr lang="ru-RU" dirty="0" err="1">
                <a:solidFill>
                  <a:srgbClr val="333333"/>
                </a:solidFill>
                <a:latin typeface="Tahoma" panose="020B0604030504040204" pitchFamily="34" charset="0"/>
              </a:rPr>
              <a:t>Scopus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. </a:t>
            </a:r>
            <a:r>
              <a:rPr lang="ru-RU" dirty="0">
                <a:solidFill>
                  <a:srgbClr val="FF0000"/>
                </a:solidFill>
                <a:latin typeface="Tahoma" panose="020B0604030504040204" pitchFamily="34" charset="0"/>
              </a:rPr>
              <a:t>Значение SNIP должно иметь 95% достоверности по данным CWTS 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(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hlinkClick r:id="rId4"/>
              </a:rPr>
              <a:t>https://www.journalindicators.com/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)</a:t>
            </a:r>
            <a:endParaRPr lang="en-US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dirty="0">
              <a:solidFill>
                <a:srgbClr val="333333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Для компьютерных наук дополнительно учитываются публикации типа «Conference </a:t>
            </a:r>
            <a:r>
              <a:rPr lang="en-US" dirty="0">
                <a:solidFill>
                  <a:srgbClr val="333333"/>
                </a:solidFill>
                <a:latin typeface="Tahoma" panose="020B0604030504040204" pitchFamily="34" charset="0"/>
              </a:rPr>
              <a:t>Proceeding 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», </a:t>
            </a: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</a:rPr>
              <a:t>сделанные на конференциях уровня A* в области компьютерных наук.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0284" y="5274324"/>
            <a:ext cx="117146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Не учитываются:</a:t>
            </a:r>
          </a:p>
          <a:p>
            <a:r>
              <a:rPr lang="ru-RU" b="0" i="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✘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 «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Article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», «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Review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» опубликованных в журналах («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Journal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») индексация которых прекращена в 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Scopus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r>
              <a:rPr lang="ru-RU" b="0" i="0" dirty="0" smtClean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✘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 публикации «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Article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in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b="0" i="0" dirty="0" err="1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Press</a:t>
            </a:r>
            <a:r>
              <a:rPr lang="ru-RU" b="0" i="0" dirty="0" smtClean="0">
                <a:solidFill>
                  <a:srgbClr val="757575"/>
                </a:solidFill>
                <a:effectLst/>
                <a:latin typeface="Tahoma" panose="020B0604030504040204" pitchFamily="34" charset="0"/>
              </a:rPr>
              <a:t>».</a:t>
            </a:r>
            <a:endParaRPr lang="ru-RU" b="0" i="0" dirty="0">
              <a:solidFill>
                <a:srgbClr val="757575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2853" y="423243"/>
            <a:ext cx="67380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РЕАЛИЗАЦИИ ПРОГРАММЫ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72"/>
            <a:ext cx="281354" cy="1169405"/>
          </a:xfrm>
          <a:prstGeom prst="rect">
            <a:avLst/>
          </a:prstGeom>
          <a:solidFill>
            <a:srgbClr val="80B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13238" y="287695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238" y="1087906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770" y="407552"/>
            <a:ext cx="2722171" cy="5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0334" y="1087906"/>
            <a:ext cx="11921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Целевые показатели эффективности программы развития университета, получающего специальную часть гранта (8)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92885" y="1713358"/>
            <a:ext cx="11360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Количество публикаций, индексируемых в базе данных </a:t>
            </a:r>
            <a:r>
              <a:rPr lang="ru-RU" sz="1600" dirty="0" err="1"/>
              <a:t>Scopus</a:t>
            </a:r>
            <a:r>
              <a:rPr lang="ru-RU" sz="1600" dirty="0"/>
              <a:t> и отнесенных к I и II квартилям SNIP, в расчете на 1 НПР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3591" y="1539797"/>
            <a:ext cx="359294" cy="71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80BF44"/>
                </a:solidFill>
                <a:latin typeface="Bahnschrift" panose="020B0502040204020203" pitchFamily="34" charset="0"/>
              </a:rPr>
              <a:t>2</a:t>
            </a:r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732130"/>
              </p:ext>
            </p:extLst>
          </p:nvPr>
        </p:nvGraphicFramePr>
        <p:xfrm>
          <a:off x="1680926" y="2212485"/>
          <a:ext cx="9100479" cy="446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43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/>
              <a:t>P3(c1). Количество </a:t>
            </a:r>
            <a:r>
              <a:rPr lang="ru-RU" sz="2500" dirty="0" err="1" smtClean="0"/>
              <a:t>высокоцитируемых</a:t>
            </a:r>
            <a:r>
              <a:rPr lang="ru-RU" sz="2500" dirty="0" smtClean="0"/>
              <a:t> публикаций типов «</a:t>
            </a:r>
            <a:r>
              <a:rPr lang="ru-RU" sz="2500" dirty="0" err="1" smtClean="0"/>
              <a:t>Article</a:t>
            </a:r>
            <a:r>
              <a:rPr lang="ru-RU" sz="2500" dirty="0" smtClean="0"/>
              <a:t>» и «</a:t>
            </a:r>
            <a:r>
              <a:rPr lang="ru-RU" sz="2500" dirty="0" err="1" smtClean="0"/>
              <a:t>Review</a:t>
            </a:r>
            <a:r>
              <a:rPr lang="ru-RU" sz="2500" dirty="0" smtClean="0"/>
              <a:t>», индексируемых в базе данных </a:t>
            </a:r>
            <a:r>
              <a:rPr lang="ru-RU" sz="2500" dirty="0" err="1" smtClean="0"/>
              <a:t>Web</a:t>
            </a:r>
            <a:r>
              <a:rPr lang="ru-RU" sz="2500" dirty="0" smtClean="0"/>
              <a:t> </a:t>
            </a:r>
            <a:r>
              <a:rPr lang="ru-RU" sz="2500" dirty="0" err="1" smtClean="0"/>
              <a:t>of</a:t>
            </a:r>
            <a:r>
              <a:rPr lang="ru-RU" sz="2500" dirty="0" smtClean="0"/>
              <a:t> Science </a:t>
            </a:r>
            <a:r>
              <a:rPr lang="ru-RU" sz="2500" dirty="0" err="1" smtClean="0"/>
              <a:t>Core</a:t>
            </a:r>
            <a:r>
              <a:rPr lang="ru-RU" sz="2500" dirty="0" smtClean="0"/>
              <a:t> </a:t>
            </a:r>
            <a:r>
              <a:rPr lang="ru-RU" sz="2500" dirty="0" err="1" smtClean="0"/>
              <a:t>Collection</a:t>
            </a:r>
            <a:r>
              <a:rPr lang="ru-RU" sz="2500" dirty="0" smtClean="0"/>
              <a:t>, за последние пять полных лет, в расчете на одного НПР.</a:t>
            </a:r>
            <a:endParaRPr lang="ru-RU" sz="25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56" y="1325563"/>
            <a:ext cx="11402281" cy="16934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35429" y="3328871"/>
            <a:ext cx="1137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effectLst/>
                <a:latin typeface="Tahoma" panose="020B0604030504040204" pitchFamily="34" charset="0"/>
              </a:rPr>
              <a:t>Числитель получается в результате сложения публикаций типов «</a:t>
            </a:r>
            <a:r>
              <a:rPr lang="en-US" b="0" i="0" dirty="0" smtClean="0">
                <a:effectLst/>
                <a:latin typeface="Tahoma" panose="020B0604030504040204" pitchFamily="34" charset="0"/>
              </a:rPr>
              <a:t>Article», «Review» </a:t>
            </a:r>
            <a:r>
              <a:rPr lang="ru-RU" b="0" i="0" dirty="0" smtClean="0">
                <a:effectLst/>
                <a:latin typeface="Tahoma" panose="020B0604030504040204" pitchFamily="34" charset="0"/>
              </a:rPr>
              <a:t>с </a:t>
            </a:r>
            <a:r>
              <a:rPr lang="ru-RU" b="0" i="0" dirty="0" err="1" smtClean="0">
                <a:effectLst/>
                <a:latin typeface="Tahoma" panose="020B0604030504040204" pitchFamily="34" charset="0"/>
              </a:rPr>
              <a:t>аффилиацией</a:t>
            </a:r>
            <a:r>
              <a:rPr lang="ru-RU" b="0" i="0" dirty="0" smtClean="0">
                <a:effectLst/>
                <a:latin typeface="Tahoma" panose="020B0604030504040204" pitchFamily="34" charset="0"/>
              </a:rPr>
              <a:t> университета за последние пять полных лет, проиндексированных в </a:t>
            </a:r>
            <a:r>
              <a:rPr lang="en-US" b="0" i="0" dirty="0" smtClean="0">
                <a:effectLst/>
                <a:latin typeface="Tahoma" panose="020B0604030504040204" pitchFamily="34" charset="0"/>
              </a:rPr>
              <a:t>Web of Science Core Collection, </a:t>
            </a:r>
            <a:r>
              <a:rPr lang="ru-RU" b="0" i="0" dirty="0" smtClean="0">
                <a:effectLst/>
                <a:latin typeface="Tahoma" panose="020B0604030504040204" pitchFamily="34" charset="0"/>
              </a:rPr>
              <a:t>входящих в 1 % самых цитируемых (</a:t>
            </a:r>
            <a:r>
              <a:rPr lang="en-US" b="0" i="0" dirty="0" smtClean="0">
                <a:effectLst/>
                <a:latin typeface="Tahoma" panose="020B0604030504040204" pitchFamily="34" charset="0"/>
              </a:rPr>
              <a:t>Highly Cited Papers)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756" y="5022279"/>
            <a:ext cx="11545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Высокоцитируемые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статьи – документы, опубликованные в течение последних 10 лет и попавшие в 1% наиболее цитируемых для своей предметной области, года публикации и типа документа. </a:t>
            </a:r>
            <a:endPara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0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149355"/>
              </p:ext>
            </p:extLst>
          </p:nvPr>
        </p:nvGraphicFramePr>
        <p:xfrm>
          <a:off x="610507" y="0"/>
          <a:ext cx="9825264" cy="5940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30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768097"/>
              </p:ext>
            </p:extLst>
          </p:nvPr>
        </p:nvGraphicFramePr>
        <p:xfrm>
          <a:off x="2452914" y="2185444"/>
          <a:ext cx="7953829" cy="4520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2853" y="423243"/>
            <a:ext cx="67380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ПОКАЗАТЕЛИ РЕАЛИЗАЦИИ ПРОГРАММЫ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72"/>
            <a:ext cx="281354" cy="1169405"/>
          </a:xfrm>
          <a:prstGeom prst="rect">
            <a:avLst/>
          </a:prstGeom>
          <a:solidFill>
            <a:srgbClr val="80B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13238" y="287695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3238" y="1087906"/>
            <a:ext cx="1126294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770" y="407552"/>
            <a:ext cx="2722171" cy="52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70334" y="1087906"/>
            <a:ext cx="11921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Целевые показатели эффективности программы развития университета, получающего специальную часть гранта (8)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2853" y="1566154"/>
            <a:ext cx="118497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Количество </a:t>
            </a:r>
            <a:r>
              <a:rPr lang="ru-RU" sz="1600" dirty="0" err="1"/>
              <a:t>высокоцитируемых</a:t>
            </a:r>
            <a:r>
              <a:rPr lang="ru-RU" sz="1600" dirty="0"/>
              <a:t> публикаций типов «</a:t>
            </a:r>
            <a:r>
              <a:rPr lang="ru-RU" sz="1600" dirty="0" err="1"/>
              <a:t>Article</a:t>
            </a:r>
            <a:r>
              <a:rPr lang="ru-RU" sz="1600" dirty="0"/>
              <a:t>» и «</a:t>
            </a:r>
            <a:r>
              <a:rPr lang="ru-RU" sz="1600" dirty="0" err="1"/>
              <a:t>Review</a:t>
            </a:r>
            <a:r>
              <a:rPr lang="ru-RU" sz="1600" dirty="0"/>
              <a:t>», индексируемых в базе данных </a:t>
            </a:r>
            <a:r>
              <a:rPr lang="ru-RU" sz="1600" dirty="0" err="1"/>
              <a:t>Web</a:t>
            </a:r>
            <a:r>
              <a:rPr lang="ru-RU" sz="1600" dirty="0"/>
              <a:t> </a:t>
            </a:r>
            <a:r>
              <a:rPr lang="ru-RU" sz="1600" dirty="0" err="1"/>
              <a:t>of</a:t>
            </a:r>
            <a:r>
              <a:rPr lang="ru-RU" sz="1600" dirty="0"/>
              <a:t> </a:t>
            </a:r>
            <a:r>
              <a:rPr lang="ru-RU" sz="1600" dirty="0" err="1"/>
              <a:t>Science</a:t>
            </a:r>
            <a:r>
              <a:rPr lang="ru-RU" sz="1600" dirty="0"/>
              <a:t> </a:t>
            </a:r>
            <a:r>
              <a:rPr lang="ru-RU" sz="1600" dirty="0" err="1"/>
              <a:t>Core</a:t>
            </a:r>
            <a:r>
              <a:rPr lang="ru-RU" sz="1600" dirty="0"/>
              <a:t> </a:t>
            </a:r>
            <a:r>
              <a:rPr lang="ru-RU" sz="1600" dirty="0" err="1"/>
              <a:t>Collection</a:t>
            </a:r>
            <a:r>
              <a:rPr lang="ru-RU" sz="1600" dirty="0"/>
              <a:t>, за последние пять полных лет, в расчете на одного НПР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6771" y="1477559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80BF44"/>
                </a:solidFill>
                <a:latin typeface="Bahnschrift" panose="020B050204020402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4235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1386</Words>
  <Application>Microsoft Office PowerPoint</Application>
  <PresentationFormat>Широкоэкранный</PresentationFormat>
  <Paragraphs>177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Bahnschrift</vt:lpstr>
      <vt:lpstr>Calibri</vt:lpstr>
      <vt:lpstr>Calibri Light</vt:lpstr>
      <vt:lpstr>Symbol</vt:lpstr>
      <vt:lpstr>Tahoma</vt:lpstr>
      <vt:lpstr>Times New Roman</vt:lpstr>
      <vt:lpstr>Тема Office</vt:lpstr>
      <vt:lpstr>Презентация PowerPoint</vt:lpstr>
      <vt:lpstr>Фракционный счет</vt:lpstr>
      <vt:lpstr>P1(c1). Количество публикаций в научных изданиях I и II квартилей, а также научных изданиях, включенных в индексы Arts and Humanities Citation Index (A&amp;HCI) и Book Citation Index – Social Sciences &amp; Humanities (BKCI-SSH), индексируемых в базе данных Web of Science Core Collection, в расчете на одного НПР </vt:lpstr>
      <vt:lpstr>Презентация PowerPoint</vt:lpstr>
      <vt:lpstr>P2(c1). Количество публикаций, индексируемых в базе данных Scopus и отнесенных к I и II квартилям SNIP, в расчете на одного НПР </vt:lpstr>
      <vt:lpstr>Презентация PowerPoint</vt:lpstr>
      <vt:lpstr>P3(c1). Количество высокоцитируемых публикаций типов «Article» и «Review», индексируемых в базе данных Web of Science Core Collection, за последние пять полных лет, в расчете на одного НПР.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Лариошина Ирина Анатольевна</dc:creator>
  <cp:lastModifiedBy>Лариошина Ирина Анатольевна</cp:lastModifiedBy>
  <cp:revision>9</cp:revision>
  <dcterms:created xsi:type="dcterms:W3CDTF">2021-11-23T01:59:31Z</dcterms:created>
  <dcterms:modified xsi:type="dcterms:W3CDTF">2021-11-23T03:25:46Z</dcterms:modified>
</cp:coreProperties>
</file>