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9" r:id="rId3"/>
    <p:sldId id="258" r:id="rId4"/>
    <p:sldId id="262" r:id="rId5"/>
    <p:sldId id="265" r:id="rId6"/>
    <p:sldId id="272" r:id="rId7"/>
    <p:sldId id="260" r:id="rId8"/>
    <p:sldId id="259" r:id="rId9"/>
    <p:sldId id="257" r:id="rId10"/>
    <p:sldId id="267" r:id="rId11"/>
    <p:sldId id="261" r:id="rId12"/>
    <p:sldId id="270" r:id="rId13"/>
    <p:sldId id="275" r:id="rId14"/>
    <p:sldId id="276" r:id="rId15"/>
    <p:sldId id="273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666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 noEditPoints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der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fld id="{D6C8D182-E4C8-4120-9249-FC9774456FFA}" type="datetimeFigureOut">
              <a:rPr lang="en-US"/>
              <a:t>​</a:t>
            </a:fld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248" y="1279525"/>
            <a:ext cx="6141155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A7446BB-294C-4668-986C-D8F61E4F21E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B1164C0-C959-4777-A35B-4DF19B558F0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DE494D3-27F1-4796-892B-8FCA76A58DE0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5BD5B3E-0983-4B98-B848-DC802470702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9707B74-5956-45C5-B478-1BCC7602E90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9249C46-B5DD-45E1-9F89-14B87C000956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FE6BD85-40BE-48E2-9180-BA02356AF6F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9B44DB0-CF3B-4500-8659-13946A5C060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6EA8425-53DB-4CFC-A606-7B8AAF3F8083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BD0DFD3-9F47-4819-A4A1-DA3FF25979E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EF14A1A-D15F-49CD-9DB0-81E507B28DF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F38BCA3-C817-46BD-86AB-7E0D36B1855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4598" y="1098813"/>
            <a:ext cx="9736668" cy="46603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89185" y="1254255"/>
            <a:ext cx="9451730" cy="4367072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40933" y="140176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40933" y="388143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06" y="2363391"/>
            <a:ext cx="12192000" cy="300540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rcRect/>
          <a:tile tx="0" ty="0" sx="30000" sy="3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087532"/>
            <a:ext cx="12206943" cy="77046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3CFC42F3-6D30-4C97-9BB4-D9ABACBC02F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2973" y="0"/>
            <a:ext cx="606614" cy="16906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593705" y="1217875"/>
            <a:ext cx="11004591" cy="32666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en-US"/>
              <a:t>Обучение по программе обмена в Бэйханском университете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4754459"/>
            <a:ext cx="9144000" cy="1655762"/>
          </a:xfrm>
        </p:spPr>
        <p:txBody>
          <a:bodyPr/>
          <a:lstStyle/>
          <a:p>
            <a:r>
              <a:rPr lang="ru-RU" altLang="en-US" b="1"/>
              <a:t>осенний семестр </a:t>
            </a:r>
          </a:p>
          <a:p>
            <a:r>
              <a:rPr lang="en-US" altLang="ru-RU" b="1"/>
              <a:t>(</a:t>
            </a:r>
            <a:r>
              <a:rPr lang="ru-RU" altLang="en-US" b="1"/>
              <a:t>сентябрь 2025г. - январь 2026 г.)</a:t>
            </a:r>
          </a:p>
        </p:txBody>
      </p:sp>
      <p:sp>
        <p:nvSpPr>
          <p:cNvPr id="4" name="TextBox 3"/>
          <p:cNvSpPr txBox="1"/>
          <p:nvPr/>
        </p:nvSpPr>
        <p:spPr>
          <a:xfrm rot="32400000" flipV="1">
            <a:off x="4061244" y="6285837"/>
            <a:ext cx="4251097" cy="412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Казакова Алёна,</a:t>
            </a:r>
            <a:r>
              <a:rPr sz="2100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Крачнакова</a:t>
            </a:r>
            <a:r>
              <a:rPr sz="2100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Мария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92100" y="300667"/>
            <a:ext cx="7740429" cy="1378926"/>
          </a:xfrm>
        </p:spPr>
        <p:txBody>
          <a:bodyPr/>
          <a:lstStyle/>
          <a:p>
            <a:r>
              <a:rPr lang="ru-RU" altLang="en-US" dirty="0">
                <a:solidFill>
                  <a:schemeClr val="bg2">
                    <a:lumMod val="25000"/>
                  </a:schemeClr>
                </a:solidFill>
              </a:rPr>
              <a:t>Лаборатория экологии и токсикологии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5929" y="2096215"/>
            <a:ext cx="39528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один из дней мы п</a:t>
            </a:r>
            <a:r>
              <a:rPr lang="en-US" dirty="0" err="1"/>
              <a:t>осещали</a:t>
            </a:r>
            <a:r>
              <a:rPr lang="en-US" dirty="0"/>
              <a:t> </a:t>
            </a:r>
            <a:r>
              <a:rPr lang="en-US" dirty="0" err="1"/>
              <a:t>лабораторный</a:t>
            </a:r>
            <a:r>
              <a:rPr lang="en-US" dirty="0"/>
              <a:t> </a:t>
            </a:r>
            <a:r>
              <a:rPr lang="en-US" dirty="0" err="1"/>
              <a:t>корпус</a:t>
            </a:r>
            <a:r>
              <a:rPr lang="en-US" dirty="0"/>
              <a:t>, </a:t>
            </a:r>
            <a:r>
              <a:rPr lang="en-US" dirty="0" err="1"/>
              <a:t>связанный</a:t>
            </a:r>
            <a:r>
              <a:rPr lang="en-US" dirty="0"/>
              <a:t> с </a:t>
            </a:r>
            <a:r>
              <a:rPr lang="en-US" dirty="0" err="1"/>
              <a:t>экологией</a:t>
            </a:r>
            <a:r>
              <a:rPr lang="en-US" dirty="0"/>
              <a:t> и </a:t>
            </a:r>
            <a:r>
              <a:rPr lang="en-US" dirty="0" err="1"/>
              <a:t>токсикологией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В </a:t>
            </a:r>
            <a:r>
              <a:rPr lang="en-US" dirty="0" err="1"/>
              <a:t>лабораториях</a:t>
            </a:r>
            <a:r>
              <a:rPr lang="en-US" dirty="0"/>
              <a:t> </a:t>
            </a:r>
            <a:r>
              <a:rPr lang="en-US" dirty="0" err="1"/>
              <a:t>проводят</a:t>
            </a:r>
            <a:r>
              <a:rPr lang="en-US" dirty="0"/>
              <a:t> </a:t>
            </a:r>
            <a:r>
              <a:rPr lang="en-US" dirty="0" err="1"/>
              <a:t>эксперименты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рыбах</a:t>
            </a:r>
            <a:r>
              <a:rPr lang="en-US" dirty="0"/>
              <a:t> – </a:t>
            </a:r>
            <a:r>
              <a:rPr lang="en-US" dirty="0" err="1"/>
              <a:t>моделируют</a:t>
            </a:r>
            <a:r>
              <a:rPr lang="en-US" dirty="0"/>
              <a:t> </a:t>
            </a:r>
            <a:r>
              <a:rPr lang="en-US" dirty="0" err="1"/>
              <a:t>загрязнение</a:t>
            </a:r>
            <a:r>
              <a:rPr lang="en-US" dirty="0"/>
              <a:t> </a:t>
            </a:r>
            <a:r>
              <a:rPr lang="en-US" dirty="0" err="1"/>
              <a:t>воды</a:t>
            </a:r>
            <a:r>
              <a:rPr lang="en-US" dirty="0"/>
              <a:t>, </a:t>
            </a:r>
            <a:r>
              <a:rPr lang="en-US" dirty="0" err="1"/>
              <a:t>изучают</a:t>
            </a:r>
            <a:r>
              <a:rPr lang="en-US" dirty="0"/>
              <a:t> </a:t>
            </a:r>
            <a:r>
              <a:rPr lang="en-US" dirty="0" err="1"/>
              <a:t>токсическое</a:t>
            </a:r>
            <a:r>
              <a:rPr lang="en-US" dirty="0"/>
              <a:t> </a:t>
            </a:r>
            <a:r>
              <a:rPr lang="en-US" dirty="0" err="1"/>
              <a:t>воздействие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Та</a:t>
            </a:r>
            <a:r>
              <a:rPr lang="en-US" dirty="0" err="1"/>
              <a:t>кже</a:t>
            </a:r>
            <a:r>
              <a:rPr lang="en-US" dirty="0"/>
              <a:t> </a:t>
            </a:r>
            <a:r>
              <a:rPr lang="en-US" dirty="0" err="1"/>
              <a:t>работают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направлению</a:t>
            </a:r>
            <a:r>
              <a:rPr lang="en-US" dirty="0"/>
              <a:t> </a:t>
            </a:r>
            <a:r>
              <a:rPr lang="en-US" dirty="0" err="1"/>
              <a:t>рекультивации</a:t>
            </a:r>
            <a:r>
              <a:rPr lang="en-US" dirty="0"/>
              <a:t> – </a:t>
            </a:r>
            <a:r>
              <a:rPr lang="en-US" dirty="0" err="1"/>
              <a:t>эксперименты</a:t>
            </a:r>
            <a:r>
              <a:rPr lang="en-US" dirty="0"/>
              <a:t> с </a:t>
            </a:r>
            <a:r>
              <a:rPr lang="en-US" dirty="0" err="1"/>
              <a:t>почвами</a:t>
            </a:r>
            <a:r>
              <a:rPr lang="en-US" dirty="0"/>
              <a:t> и </a:t>
            </a:r>
            <a:r>
              <a:rPr lang="en-US" dirty="0" err="1"/>
              <a:t>методами</a:t>
            </a:r>
            <a:r>
              <a:rPr lang="en-US" dirty="0"/>
              <a:t> </a:t>
            </a:r>
            <a:r>
              <a:rPr lang="en-US" dirty="0" err="1"/>
              <a:t>их</a:t>
            </a:r>
            <a:r>
              <a:rPr lang="en-US" dirty="0"/>
              <a:t> </a:t>
            </a:r>
            <a:r>
              <a:rPr lang="en-US" dirty="0" err="1"/>
              <a:t>восстановления</a:t>
            </a:r>
            <a:r>
              <a:rPr lang="en-US" dirty="0"/>
              <a:t>.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6142459" y="3994263"/>
            <a:ext cx="2335712" cy="2057167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6142459" y="1765427"/>
            <a:ext cx="2335712" cy="2057167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8108729" y="736843"/>
            <a:ext cx="2335712" cy="2057167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8108729" y="2965679"/>
            <a:ext cx="2335712" cy="2057167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10185" y="262890"/>
            <a:ext cx="10515600" cy="1325563"/>
          </a:xfrm>
        </p:spPr>
        <p:txBody>
          <a:bodyPr/>
          <a:lstStyle/>
          <a:p>
            <a:r>
              <a:rPr lang="ru-RU" altLang="en-US" dirty="0"/>
              <a:t>Спортивные площадки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1511023"/>
            <a:ext cx="8498114" cy="147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территории</a:t>
            </a:r>
            <a:r>
              <a:rPr lang="en-US" dirty="0"/>
              <a:t> </a:t>
            </a:r>
            <a:r>
              <a:rPr lang="en-US" dirty="0" err="1"/>
              <a:t>Шахэ-кампуса</a:t>
            </a:r>
            <a:r>
              <a:rPr lang="en-US" dirty="0"/>
              <a:t> </a:t>
            </a:r>
            <a:r>
              <a:rPr lang="en-US" dirty="0" err="1"/>
              <a:t>есть</a:t>
            </a:r>
            <a:r>
              <a:rPr lang="en-US" dirty="0"/>
              <a:t> </a:t>
            </a:r>
            <a:r>
              <a:rPr lang="en-US" dirty="0" err="1"/>
              <a:t>открытые</a:t>
            </a:r>
            <a:r>
              <a:rPr lang="en-US" dirty="0"/>
              <a:t> </a:t>
            </a:r>
            <a:r>
              <a:rPr lang="en-US" dirty="0" err="1"/>
              <a:t>спортивные</a:t>
            </a:r>
            <a:r>
              <a:rPr lang="en-US" dirty="0"/>
              <a:t> </a:t>
            </a:r>
            <a:r>
              <a:rPr lang="en-US" dirty="0" err="1"/>
              <a:t>площадки</a:t>
            </a:r>
            <a:r>
              <a:rPr lang="en-US" dirty="0"/>
              <a:t>: </a:t>
            </a:r>
            <a:r>
              <a:rPr lang="en-US" dirty="0" err="1"/>
              <a:t>волейбольные</a:t>
            </a:r>
            <a:r>
              <a:rPr lang="en-US" dirty="0"/>
              <a:t>, </a:t>
            </a:r>
            <a:r>
              <a:rPr lang="en-US" dirty="0" err="1"/>
              <a:t>баскетбольные</a:t>
            </a:r>
            <a:r>
              <a:rPr lang="en-US" dirty="0"/>
              <a:t>, </a:t>
            </a:r>
            <a:r>
              <a:rPr lang="en-US" dirty="0" err="1"/>
              <a:t>теннисные</a:t>
            </a:r>
            <a:r>
              <a:rPr lang="en-US" dirty="0"/>
              <a:t> </a:t>
            </a:r>
            <a:r>
              <a:rPr lang="en-US" dirty="0" err="1"/>
              <a:t>корты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Работают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23:00, </a:t>
            </a:r>
            <a:r>
              <a:rPr lang="en-US" dirty="0" err="1"/>
              <a:t>доступ</a:t>
            </a:r>
            <a:r>
              <a:rPr lang="en-US" dirty="0"/>
              <a:t> </a:t>
            </a:r>
            <a:r>
              <a:rPr lang="en-US" dirty="0" err="1"/>
              <a:t>свободный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вечерам</a:t>
            </a:r>
            <a:r>
              <a:rPr lang="en-US" dirty="0"/>
              <a:t> </a:t>
            </a:r>
            <a:r>
              <a:rPr lang="en-US" dirty="0" err="1"/>
              <a:t>много</a:t>
            </a:r>
            <a:r>
              <a:rPr lang="en-US" dirty="0"/>
              <a:t> </a:t>
            </a:r>
            <a:r>
              <a:rPr lang="en-US" dirty="0" err="1"/>
              <a:t>студентов</a:t>
            </a:r>
            <a:r>
              <a:rPr lang="en-US" dirty="0"/>
              <a:t> </a:t>
            </a:r>
            <a:r>
              <a:rPr lang="en-US" dirty="0" err="1"/>
              <a:t>играют</a:t>
            </a:r>
            <a:r>
              <a:rPr lang="en-US" dirty="0"/>
              <a:t> в </a:t>
            </a:r>
            <a:r>
              <a:rPr lang="en-US" dirty="0" err="1"/>
              <a:t>волейбол</a:t>
            </a:r>
            <a:r>
              <a:rPr lang="ru-RU" dirty="0"/>
              <a:t>, баскетбол, футбол </a:t>
            </a:r>
            <a:r>
              <a:rPr lang="en-US" dirty="0"/>
              <a:t> – </a:t>
            </a:r>
            <a:r>
              <a:rPr lang="en-US" dirty="0" err="1"/>
              <a:t>можно</a:t>
            </a:r>
            <a:r>
              <a:rPr lang="en-US" dirty="0"/>
              <a:t> </a:t>
            </a:r>
            <a:r>
              <a:rPr lang="en-US" dirty="0" err="1"/>
              <a:t>присоединиться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просто</a:t>
            </a:r>
            <a:r>
              <a:rPr lang="en-US" dirty="0"/>
              <a:t> </a:t>
            </a:r>
            <a:r>
              <a:rPr lang="en-US" dirty="0" err="1"/>
              <a:t>смотреть</a:t>
            </a:r>
            <a:r>
              <a:rPr lang="en-US" dirty="0"/>
              <a:t>.</a:t>
            </a:r>
          </a:p>
        </p:txBody>
      </p:sp>
      <p:sp>
        <p:nvSpPr>
          <p:cNvPr id="8" name="Шестиугольник 7"/>
          <p:cNvSpPr/>
          <p:nvPr/>
        </p:nvSpPr>
        <p:spPr>
          <a:xfrm>
            <a:off x="914400" y="3302807"/>
            <a:ext cx="3169515" cy="2682404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4816887" y="3293905"/>
            <a:ext cx="3169515" cy="2682404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8630600" y="3292260"/>
            <a:ext cx="3169515" cy="2682404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353209" y="315118"/>
            <a:ext cx="10515600" cy="1325563"/>
          </a:xfrm>
        </p:spPr>
        <p:txBody>
          <a:bodyPr/>
          <a:lstStyle/>
          <a:p>
            <a:r>
              <a:rPr lang="en-US" dirty="0" err="1"/>
              <a:t>Учебный</a:t>
            </a:r>
            <a:r>
              <a:rPr lang="en-US" dirty="0"/>
              <a:t> </a:t>
            </a:r>
            <a:r>
              <a:rPr lang="en-US" dirty="0" err="1"/>
              <a:t>процесс</a:t>
            </a:r>
            <a:r>
              <a:rPr lang="en-US" dirty="0"/>
              <a:t>: </a:t>
            </a:r>
            <a:r>
              <a:rPr lang="en-US" dirty="0" err="1"/>
              <a:t>система</a:t>
            </a:r>
            <a:r>
              <a:rPr lang="en-US" dirty="0"/>
              <a:t> и </a:t>
            </a:r>
            <a:r>
              <a:rPr lang="en-US" dirty="0" err="1"/>
              <a:t>выбор</a:t>
            </a:r>
            <a:r>
              <a:rPr dirty="0"/>
              <a:t> </a:t>
            </a:r>
            <a:r>
              <a:rPr lang="en-US" dirty="0" err="1"/>
              <a:t>предметов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055915" y="2008586"/>
            <a:ext cx="4985686" cy="4054475"/>
          </a:xfrm>
        </p:spPr>
        <p:txBody>
          <a:bodyPr>
            <a:normAutofit/>
          </a:bodyPr>
          <a:lstStyle/>
          <a:p>
            <a:r>
              <a:rPr lang="en-US" sz="2000" dirty="0" err="1"/>
              <a:t>Система</a:t>
            </a:r>
            <a:r>
              <a:rPr lang="en-US" sz="2000" dirty="0"/>
              <a:t> </a:t>
            </a:r>
            <a:r>
              <a:rPr lang="en-US" sz="2000" dirty="0" err="1"/>
              <a:t>внутренних</a:t>
            </a:r>
            <a:r>
              <a:rPr lang="en-US" sz="2000" dirty="0"/>
              <a:t> </a:t>
            </a:r>
            <a:r>
              <a:rPr lang="en-US" sz="2000" dirty="0" err="1"/>
              <a:t>сайтов</a:t>
            </a:r>
            <a:r>
              <a:rPr lang="en-US" sz="2000" dirty="0"/>
              <a:t> </a:t>
            </a:r>
            <a:r>
              <a:rPr lang="en-US" sz="2000" dirty="0" err="1"/>
              <a:t>напоминает</a:t>
            </a:r>
            <a:r>
              <a:rPr lang="en-US" sz="2000" dirty="0"/>
              <a:t> ТПУ – </a:t>
            </a:r>
            <a:r>
              <a:rPr lang="en-US" sz="2000" dirty="0" err="1"/>
              <a:t>есть</a:t>
            </a:r>
            <a:r>
              <a:rPr lang="en-US" sz="2000" dirty="0"/>
              <a:t> </a:t>
            </a:r>
            <a:r>
              <a:rPr lang="en-US" sz="2000" dirty="0" err="1"/>
              <a:t>портал</a:t>
            </a:r>
            <a:r>
              <a:rPr lang="en-US" sz="2000" dirty="0"/>
              <a:t> с </a:t>
            </a:r>
            <a:r>
              <a:rPr lang="en-US" sz="2000" dirty="0" err="1"/>
              <a:t>расписанием</a:t>
            </a:r>
            <a:r>
              <a:rPr lang="en-US" sz="2000" dirty="0"/>
              <a:t> и </a:t>
            </a:r>
            <a:r>
              <a:rPr lang="en-US" sz="2000" dirty="0" err="1"/>
              <a:t>оценками</a:t>
            </a:r>
            <a:r>
              <a:rPr lang="en-US" sz="2000" dirty="0"/>
              <a:t>.</a:t>
            </a:r>
          </a:p>
          <a:p>
            <a:r>
              <a:rPr lang="en-US" sz="2000" dirty="0"/>
              <a:t>В </a:t>
            </a:r>
            <a:r>
              <a:rPr lang="en-US" sz="2000" dirty="0" err="1"/>
              <a:t>начале</a:t>
            </a:r>
            <a:r>
              <a:rPr lang="en-US" sz="2000" dirty="0"/>
              <a:t> </a:t>
            </a:r>
            <a:r>
              <a:rPr lang="en-US" sz="2000" dirty="0" err="1"/>
              <a:t>семестра</a:t>
            </a:r>
            <a:r>
              <a:rPr lang="en-US" sz="2000" dirty="0"/>
              <a:t> </a:t>
            </a:r>
            <a:r>
              <a:rPr lang="en-US" sz="2000" dirty="0" err="1"/>
              <a:t>студенты</a:t>
            </a:r>
            <a:r>
              <a:rPr lang="en-US" sz="2000" dirty="0"/>
              <a:t> </a:t>
            </a:r>
            <a:r>
              <a:rPr lang="en-US" sz="2000" dirty="0" err="1"/>
              <a:t>самостоятельно</a:t>
            </a:r>
            <a:r>
              <a:rPr lang="en-US" sz="2000" dirty="0"/>
              <a:t> </a:t>
            </a:r>
            <a:r>
              <a:rPr lang="en-US" sz="2000" dirty="0" err="1"/>
              <a:t>выбирают</a:t>
            </a:r>
            <a:r>
              <a:rPr lang="en-US" sz="2000" dirty="0"/>
              <a:t> </a:t>
            </a:r>
            <a:r>
              <a:rPr lang="en-US" sz="2000" dirty="0" err="1"/>
              <a:t>предметы</a:t>
            </a:r>
            <a:r>
              <a:rPr lang="en-US" sz="2000" dirty="0"/>
              <a:t> </a:t>
            </a:r>
            <a:r>
              <a:rPr lang="en-US" sz="2000" dirty="0" err="1"/>
              <a:t>через</a:t>
            </a:r>
            <a:r>
              <a:rPr lang="en-US" sz="2000" dirty="0"/>
              <a:t> </a:t>
            </a:r>
            <a:r>
              <a:rPr lang="en-US" sz="2000" dirty="0" err="1"/>
              <a:t>систему</a:t>
            </a:r>
            <a:r>
              <a:rPr lang="en-US" sz="2000" dirty="0"/>
              <a:t> – </a:t>
            </a:r>
            <a:r>
              <a:rPr lang="en-US" sz="2000" dirty="0" err="1"/>
              <a:t>можно</a:t>
            </a:r>
            <a:r>
              <a:rPr lang="en-US" sz="2000" dirty="0"/>
              <a:t> </a:t>
            </a:r>
            <a:r>
              <a:rPr lang="en-US" sz="2000" dirty="0" err="1"/>
              <a:t>сформировать</a:t>
            </a:r>
            <a:r>
              <a:rPr lang="en-US" sz="2000" dirty="0"/>
              <a:t> </a:t>
            </a:r>
            <a:r>
              <a:rPr lang="en-US" sz="2000" dirty="0" err="1"/>
              <a:t>индивидуальную</a:t>
            </a:r>
            <a:r>
              <a:rPr lang="en-US" sz="2000" dirty="0"/>
              <a:t> </a:t>
            </a:r>
            <a:r>
              <a:rPr lang="en-US" sz="2000" dirty="0" err="1"/>
              <a:t>учебную</a:t>
            </a:r>
            <a:r>
              <a:rPr lang="en-US" sz="2000" dirty="0"/>
              <a:t> </a:t>
            </a:r>
            <a:r>
              <a:rPr lang="en-US" sz="2000" dirty="0" err="1"/>
              <a:t>нагрузку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Расписание</a:t>
            </a:r>
            <a:r>
              <a:rPr lang="en-US" sz="2000" dirty="0"/>
              <a:t> и </a:t>
            </a:r>
            <a:r>
              <a:rPr lang="en-US" sz="2000" dirty="0" err="1"/>
              <a:t>текущие</a:t>
            </a:r>
            <a:r>
              <a:rPr lang="en-US" sz="2000" dirty="0"/>
              <a:t> </a:t>
            </a:r>
            <a:r>
              <a:rPr lang="en-US" sz="2000" dirty="0" err="1"/>
              <a:t>оценки</a:t>
            </a:r>
            <a:r>
              <a:rPr lang="en-US" sz="2000" dirty="0"/>
              <a:t> </a:t>
            </a:r>
            <a:r>
              <a:rPr lang="en-US" sz="2000" dirty="0" err="1"/>
              <a:t>обновляются</a:t>
            </a:r>
            <a:r>
              <a:rPr lang="en-US" sz="2000" dirty="0"/>
              <a:t> </a:t>
            </a:r>
            <a:r>
              <a:rPr lang="en-US" sz="2000" dirty="0" err="1"/>
              <a:t>онлайн</a:t>
            </a:r>
            <a:r>
              <a:rPr lang="en-US" sz="2000" dirty="0"/>
              <a:t>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ym typeface="+mn-ea"/>
              </a:rPr>
              <a:t>Сложности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практические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рекомендации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 noEditPoints="1"/>
          </p:cNvSpPr>
          <p:nvPr>
            <p:ph idx="1"/>
          </p:nvPr>
        </p:nvSpPr>
        <p:spPr>
          <a:xfrm>
            <a:off x="838200" y="1560195"/>
            <a:ext cx="11169015" cy="44621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000" b="1"/>
              <a:t>Финансы</a:t>
            </a:r>
            <a:r>
              <a:rPr lang="en-US" altLang="ru-RU" sz="2000" b="1"/>
              <a:t> </a:t>
            </a:r>
            <a:r>
              <a:rPr lang="en-US" altLang="en-US" sz="2000" b="1"/>
              <a:t>и</a:t>
            </a:r>
            <a:r>
              <a:rPr lang="en-US" altLang="ru-RU" sz="2000" b="1"/>
              <a:t> </a:t>
            </a:r>
            <a:r>
              <a:rPr lang="en-US" altLang="en-US" sz="2000" b="1"/>
              <a:t>оплата</a:t>
            </a:r>
            <a:endParaRPr lang="en-US" altLang="ru-RU" sz="2000" b="1"/>
          </a:p>
          <a:p>
            <a:pPr marL="0" indent="0">
              <a:buNone/>
            </a:pPr>
            <a:r>
              <a:rPr lang="en-US" altLang="ru-RU" sz="2000"/>
              <a:t>· </a:t>
            </a:r>
            <a:r>
              <a:rPr lang="en-US" altLang="en-US" sz="2000"/>
              <a:t>Нам</a:t>
            </a:r>
            <a:r>
              <a:rPr lang="en-US" altLang="ru-RU" sz="2000"/>
              <a:t> </a:t>
            </a:r>
            <a:r>
              <a:rPr lang="en-US" altLang="en-US" sz="2000"/>
              <a:t>рекомендовали</a:t>
            </a:r>
            <a:r>
              <a:rPr lang="en-US" altLang="ru-RU" sz="2000"/>
              <a:t> </a:t>
            </a:r>
            <a:r>
              <a:rPr lang="en-US" altLang="en-US" sz="2000"/>
              <a:t>брать</a:t>
            </a:r>
            <a:r>
              <a:rPr lang="en-US" altLang="ru-RU" sz="2000"/>
              <a:t> </a:t>
            </a:r>
            <a:r>
              <a:rPr lang="en-US" altLang="en-US" sz="2000"/>
              <a:t>с</a:t>
            </a:r>
            <a:r>
              <a:rPr lang="en-US" altLang="ru-RU" sz="2000"/>
              <a:t> </a:t>
            </a:r>
            <a:r>
              <a:rPr lang="en-US" altLang="en-US" sz="2000"/>
              <a:t>собой</a:t>
            </a:r>
            <a:r>
              <a:rPr lang="en-US" altLang="ru-RU" sz="2000"/>
              <a:t> 2–3 </a:t>
            </a:r>
            <a:r>
              <a:rPr lang="en-US" altLang="en-US" sz="2000"/>
              <a:t>тысячи</a:t>
            </a:r>
            <a:r>
              <a:rPr lang="en-US" altLang="ru-RU" sz="2000"/>
              <a:t> </a:t>
            </a:r>
            <a:r>
              <a:rPr lang="en-US" altLang="en-US" sz="2000"/>
              <a:t>юаней</a:t>
            </a:r>
            <a:r>
              <a:rPr lang="en-US" altLang="ru-RU" sz="2000"/>
              <a:t> </a:t>
            </a:r>
            <a:r>
              <a:rPr lang="en-US" altLang="en-US" sz="2000"/>
              <a:t>наличными</a:t>
            </a:r>
            <a:r>
              <a:rPr lang="en-US" altLang="ru-RU" sz="2000"/>
              <a:t> </a:t>
            </a:r>
            <a:r>
              <a:rPr lang="en-US" altLang="en-US" sz="2000"/>
              <a:t>для</a:t>
            </a:r>
            <a:r>
              <a:rPr lang="en-US" altLang="ru-RU" sz="2000"/>
              <a:t> </a:t>
            </a:r>
            <a:r>
              <a:rPr lang="en-US" altLang="en-US" sz="2000"/>
              <a:t>оплаты</a:t>
            </a:r>
            <a:r>
              <a:rPr lang="en-US" altLang="ru-RU" sz="2000"/>
              <a:t> </a:t>
            </a:r>
            <a:r>
              <a:rPr lang="en-US" altLang="en-US" sz="2000"/>
              <a:t>страховки</a:t>
            </a:r>
            <a:r>
              <a:rPr lang="en-US" altLang="ru-RU" sz="2000"/>
              <a:t> </a:t>
            </a:r>
            <a:r>
              <a:rPr lang="en-US" altLang="en-US" sz="2000"/>
              <a:t>и</a:t>
            </a:r>
            <a:r>
              <a:rPr lang="en-US" altLang="ru-RU" sz="2000"/>
              <a:t> </a:t>
            </a:r>
            <a:r>
              <a:rPr lang="en-US" altLang="en-US" sz="2000"/>
              <a:t>сим</a:t>
            </a:r>
            <a:r>
              <a:rPr lang="en-US" altLang="ru-RU" sz="2000"/>
              <a:t>-</a:t>
            </a:r>
            <a:r>
              <a:rPr lang="en-US" altLang="en-US" sz="2000"/>
              <a:t>карты</a:t>
            </a:r>
            <a:r>
              <a:rPr lang="en-US" altLang="ru-RU" sz="2000"/>
              <a:t>.</a:t>
            </a:r>
          </a:p>
          <a:p>
            <a:pPr marL="0" indent="0">
              <a:buNone/>
            </a:pPr>
            <a:r>
              <a:rPr lang="en-US" altLang="ru-RU" sz="2000"/>
              <a:t>· </a:t>
            </a:r>
            <a:r>
              <a:rPr lang="en-US" altLang="en-US" sz="2000"/>
              <a:t>Однако</a:t>
            </a:r>
            <a:r>
              <a:rPr lang="en-US" altLang="ru-RU" sz="2000"/>
              <a:t> </a:t>
            </a:r>
            <a:r>
              <a:rPr lang="en-US" altLang="en-US" sz="2000"/>
              <a:t>оплату</a:t>
            </a:r>
            <a:r>
              <a:rPr lang="en-US" altLang="ru-RU" sz="2000"/>
              <a:t> </a:t>
            </a:r>
            <a:r>
              <a:rPr lang="en-US" altLang="en-US" sz="2000"/>
              <a:t>принимали</a:t>
            </a:r>
            <a:r>
              <a:rPr lang="en-US" altLang="ru-RU" sz="2000"/>
              <a:t> </a:t>
            </a:r>
            <a:r>
              <a:rPr lang="en-US" altLang="en-US" sz="2000"/>
              <a:t>только</a:t>
            </a:r>
            <a:r>
              <a:rPr lang="en-US" altLang="ru-RU" sz="2000"/>
              <a:t> </a:t>
            </a:r>
            <a:r>
              <a:rPr lang="en-US" altLang="en-US" sz="2000"/>
              <a:t>через</a:t>
            </a:r>
            <a:r>
              <a:rPr lang="en-US" altLang="ru-RU" sz="2000"/>
              <a:t> WeChat Pay </a:t>
            </a:r>
            <a:r>
              <a:rPr lang="en-US" altLang="en-US" sz="2000"/>
              <a:t>и</a:t>
            </a:r>
            <a:r>
              <a:rPr lang="en-US" altLang="ru-RU" sz="2000"/>
              <a:t> Alipay. </a:t>
            </a:r>
            <a:r>
              <a:rPr lang="en-US" altLang="en-US" sz="2000"/>
              <a:t>Наличные</a:t>
            </a:r>
            <a:r>
              <a:rPr lang="en-US" altLang="ru-RU" sz="2000"/>
              <a:t> </a:t>
            </a:r>
            <a:r>
              <a:rPr lang="en-US" altLang="en-US" sz="2000"/>
              <a:t>не</a:t>
            </a:r>
            <a:r>
              <a:rPr lang="en-US" altLang="ru-RU" sz="2000"/>
              <a:t> </a:t>
            </a:r>
            <a:r>
              <a:rPr lang="en-US" altLang="en-US" sz="2000"/>
              <a:t>подошли</a:t>
            </a:r>
            <a:r>
              <a:rPr lang="en-US" altLang="ru-RU" sz="2000"/>
              <a:t>.</a:t>
            </a:r>
          </a:p>
          <a:p>
            <a:pPr marL="0" indent="0">
              <a:buNone/>
            </a:pPr>
            <a:r>
              <a:rPr lang="en-US" altLang="ru-RU" sz="2000"/>
              <a:t>· </a:t>
            </a:r>
            <a:r>
              <a:rPr lang="en-US" altLang="en-US" sz="2000"/>
              <a:t>Рекомендация</a:t>
            </a:r>
            <a:r>
              <a:rPr lang="en-US" altLang="ru-RU" sz="2000"/>
              <a:t>: </a:t>
            </a:r>
            <a:r>
              <a:rPr lang="en-US" altLang="en-US" sz="2000"/>
              <a:t>лучше</a:t>
            </a:r>
            <a:r>
              <a:rPr lang="en-US" altLang="ru-RU" sz="2000"/>
              <a:t> </a:t>
            </a:r>
            <a:r>
              <a:rPr lang="en-US" altLang="en-US" sz="2000"/>
              <a:t>заранее</a:t>
            </a:r>
            <a:r>
              <a:rPr lang="en-US" altLang="ru-RU" sz="2000"/>
              <a:t> </a:t>
            </a:r>
            <a:r>
              <a:rPr lang="en-US" altLang="en-US" sz="2000"/>
              <a:t>положить</a:t>
            </a:r>
            <a:r>
              <a:rPr lang="en-US" altLang="ru-RU" sz="2000"/>
              <a:t> </a:t>
            </a:r>
            <a:r>
              <a:rPr lang="en-US" altLang="en-US" sz="2000"/>
              <a:t>на</a:t>
            </a:r>
            <a:r>
              <a:rPr lang="en-US" altLang="ru-RU" sz="2000"/>
              <a:t> Alipay </a:t>
            </a:r>
            <a:r>
              <a:rPr lang="en-US" altLang="en-US" sz="2000"/>
              <a:t>не</a:t>
            </a:r>
            <a:r>
              <a:rPr lang="en-US" altLang="ru-RU" sz="2000"/>
              <a:t> </a:t>
            </a:r>
            <a:r>
              <a:rPr lang="en-US" altLang="en-US" sz="2000"/>
              <a:t>менее</a:t>
            </a:r>
            <a:r>
              <a:rPr lang="en-US" altLang="ru-RU" sz="2000"/>
              <a:t> 900 </a:t>
            </a:r>
            <a:r>
              <a:rPr lang="en-US" altLang="en-US" sz="2000"/>
              <a:t>юаней</a:t>
            </a:r>
            <a:r>
              <a:rPr lang="en-US" altLang="ru-RU" sz="2000"/>
              <a:t> </a:t>
            </a:r>
            <a:r>
              <a:rPr lang="en-US" altLang="en-US" sz="2000"/>
              <a:t>на</a:t>
            </a:r>
            <a:r>
              <a:rPr lang="en-US" altLang="ru-RU" sz="2000"/>
              <a:t> </a:t>
            </a:r>
            <a:r>
              <a:rPr lang="en-US" altLang="en-US" sz="2000"/>
              <a:t>первое</a:t>
            </a:r>
            <a:r>
              <a:rPr lang="en-US" altLang="ru-RU" sz="2000"/>
              <a:t> </a:t>
            </a:r>
            <a:r>
              <a:rPr lang="en-US" altLang="en-US" sz="2000"/>
              <a:t>время</a:t>
            </a:r>
            <a:r>
              <a:rPr lang="ru-RU" altLang="en-US" sz="2000"/>
              <a:t>.</a:t>
            </a:r>
            <a:endParaRPr lang="en-US" altLang="ru-RU" sz="2000"/>
          </a:p>
          <a:p>
            <a:pPr marL="0" indent="0">
              <a:buNone/>
            </a:pPr>
            <a:r>
              <a:rPr lang="en-US" altLang="en-US" sz="2000" b="1"/>
              <a:t>Связь</a:t>
            </a:r>
            <a:r>
              <a:rPr lang="en-US" altLang="ru-RU" sz="2000" b="1"/>
              <a:t> </a:t>
            </a:r>
            <a:r>
              <a:rPr lang="en-US" altLang="en-US" sz="2000" b="1"/>
              <a:t>и</a:t>
            </a:r>
            <a:r>
              <a:rPr lang="en-US" altLang="ru-RU" sz="2000" b="1"/>
              <a:t> </a:t>
            </a:r>
            <a:r>
              <a:rPr lang="en-US" altLang="en-US" sz="2000" b="1"/>
              <a:t>интернет</a:t>
            </a:r>
            <a:endParaRPr lang="en-US" altLang="ru-RU" sz="2000" b="1"/>
          </a:p>
          <a:p>
            <a:pPr marL="0" indent="0">
              <a:buNone/>
            </a:pPr>
            <a:r>
              <a:rPr lang="en-US" altLang="ru-RU" sz="2000"/>
              <a:t>· </a:t>
            </a:r>
            <a:r>
              <a:rPr lang="en-US" altLang="en-US" sz="2000"/>
              <a:t>Чтобы</a:t>
            </a:r>
            <a:r>
              <a:rPr lang="en-US" altLang="ru-RU" sz="2000"/>
              <a:t> </a:t>
            </a:r>
            <a:r>
              <a:rPr lang="en-US" altLang="en-US" sz="2000"/>
              <a:t>купить</a:t>
            </a:r>
            <a:r>
              <a:rPr lang="en-US" altLang="ru-RU" sz="2000"/>
              <a:t> </a:t>
            </a:r>
            <a:r>
              <a:rPr lang="en-US" altLang="en-US" sz="2000"/>
              <a:t>сим</a:t>
            </a:r>
            <a:r>
              <a:rPr lang="en-US" altLang="ru-RU" sz="2000"/>
              <a:t>-</a:t>
            </a:r>
            <a:r>
              <a:rPr lang="en-US" altLang="en-US" sz="2000"/>
              <a:t>карту</a:t>
            </a:r>
            <a:r>
              <a:rPr lang="en-US" altLang="ru-RU" sz="2000"/>
              <a:t> (</a:t>
            </a:r>
            <a:r>
              <a:rPr lang="en-US" altLang="en-US" sz="2000"/>
              <a:t>их</a:t>
            </a:r>
            <a:r>
              <a:rPr lang="en-US" altLang="ru-RU" sz="2000"/>
              <a:t> </a:t>
            </a:r>
            <a:r>
              <a:rPr lang="en-US" altLang="en-US" sz="2000"/>
              <a:t>продают</a:t>
            </a:r>
            <a:r>
              <a:rPr lang="en-US" altLang="ru-RU" sz="2000"/>
              <a:t> </a:t>
            </a:r>
            <a:r>
              <a:rPr lang="en-US" altLang="en-US" sz="2000"/>
              <a:t>прямо</a:t>
            </a:r>
            <a:r>
              <a:rPr lang="en-US" altLang="ru-RU" sz="2000"/>
              <a:t> </a:t>
            </a:r>
            <a:r>
              <a:rPr lang="en-US" altLang="en-US" sz="2000"/>
              <a:t>на</a:t>
            </a:r>
            <a:r>
              <a:rPr lang="en-US" altLang="ru-RU" sz="2000"/>
              <a:t> </a:t>
            </a:r>
            <a:r>
              <a:rPr lang="en-US" altLang="en-US" sz="2000"/>
              <a:t>улице</a:t>
            </a:r>
            <a:r>
              <a:rPr lang="en-US" altLang="ru-RU" sz="2000"/>
              <a:t>), </a:t>
            </a:r>
            <a:r>
              <a:rPr lang="en-US" altLang="en-US" sz="2000"/>
              <a:t>нужен</a:t>
            </a:r>
            <a:r>
              <a:rPr lang="en-US" altLang="ru-RU" sz="2000"/>
              <a:t> </a:t>
            </a:r>
            <a:r>
              <a:rPr lang="en-US" altLang="en-US" sz="2000"/>
              <a:t>интернет</a:t>
            </a:r>
            <a:r>
              <a:rPr lang="en-US" altLang="ru-RU" sz="2000"/>
              <a:t> — </a:t>
            </a:r>
            <a:r>
              <a:rPr lang="en-US" altLang="en-US" sz="2000"/>
              <a:t>замкнутый</a:t>
            </a:r>
            <a:r>
              <a:rPr lang="en-US" altLang="ru-RU" sz="2000"/>
              <a:t> </a:t>
            </a:r>
            <a:r>
              <a:rPr lang="en-US" altLang="en-US" sz="2000"/>
              <a:t>круг</a:t>
            </a:r>
            <a:r>
              <a:rPr lang="en-US" altLang="ru-RU" sz="2000"/>
              <a:t>.</a:t>
            </a:r>
          </a:p>
          <a:p>
            <a:pPr marL="0" indent="0">
              <a:buNone/>
            </a:pPr>
            <a:r>
              <a:rPr lang="en-US" altLang="ru-RU" sz="2000"/>
              <a:t>· </a:t>
            </a:r>
            <a:r>
              <a:rPr lang="en-US" altLang="en-US" sz="2000"/>
              <a:t>Рекомендация</a:t>
            </a:r>
            <a:r>
              <a:rPr lang="en-US" altLang="ru-RU" sz="2000"/>
              <a:t>: </a:t>
            </a:r>
            <a:r>
              <a:rPr lang="en-US" altLang="en-US" sz="2000"/>
              <a:t>приобрести</a:t>
            </a:r>
            <a:r>
              <a:rPr lang="en-US" altLang="ru-RU" sz="2000"/>
              <a:t> eSIM </a:t>
            </a:r>
            <a:r>
              <a:rPr lang="en-US" altLang="en-US" sz="2000"/>
              <a:t>на</a:t>
            </a:r>
            <a:r>
              <a:rPr lang="en-US" altLang="ru-RU" sz="2000"/>
              <a:t> </a:t>
            </a:r>
            <a:r>
              <a:rPr lang="en-US" altLang="en-US" sz="2000"/>
              <a:t>первые</a:t>
            </a:r>
            <a:r>
              <a:rPr lang="en-US" altLang="ru-RU" sz="2000"/>
              <a:t> </a:t>
            </a:r>
            <a:r>
              <a:rPr lang="en-US" altLang="en-US" sz="2000"/>
              <a:t>дни</a:t>
            </a:r>
            <a:r>
              <a:rPr lang="en-US" altLang="ru-RU" sz="2000"/>
              <a:t> </a:t>
            </a:r>
            <a:r>
              <a:rPr lang="en-US" altLang="en-US" sz="2000"/>
              <a:t>до</a:t>
            </a:r>
            <a:r>
              <a:rPr lang="en-US" altLang="ru-RU" sz="2000"/>
              <a:t> </a:t>
            </a:r>
            <a:r>
              <a:rPr lang="en-US" altLang="en-US" sz="2000"/>
              <a:t>оформления</a:t>
            </a:r>
            <a:r>
              <a:rPr lang="en-US" altLang="ru-RU" sz="2000"/>
              <a:t> </a:t>
            </a:r>
            <a:r>
              <a:rPr lang="en-US" altLang="en-US" sz="2000"/>
              <a:t>местной</a:t>
            </a:r>
            <a:r>
              <a:rPr lang="en-US" altLang="ru-RU" sz="2000"/>
              <a:t> </a:t>
            </a:r>
            <a:r>
              <a:rPr lang="en-US" altLang="en-US" sz="2000"/>
              <a:t>сим</a:t>
            </a:r>
            <a:r>
              <a:rPr lang="en-US" altLang="ru-RU" sz="2000"/>
              <a:t>-</a:t>
            </a:r>
            <a:r>
              <a:rPr lang="en-US" altLang="en-US" sz="2000"/>
              <a:t>карты</a:t>
            </a:r>
            <a:r>
              <a:rPr lang="en-US" altLang="ru-RU" sz="2000"/>
              <a:t>.</a:t>
            </a:r>
          </a:p>
          <a:p>
            <a:pPr marL="0" indent="0">
              <a:buNone/>
            </a:pPr>
            <a:r>
              <a:rPr lang="en-US" altLang="en-US" sz="2000" b="1"/>
              <a:t>Медицинская</a:t>
            </a:r>
            <a:r>
              <a:rPr lang="en-US" altLang="ru-RU" sz="2000" b="1"/>
              <a:t> </a:t>
            </a:r>
            <a:r>
              <a:rPr lang="en-US" altLang="en-US" sz="2000" b="1"/>
              <a:t>помощь</a:t>
            </a:r>
            <a:endParaRPr lang="en-US" altLang="ru-RU" sz="2000" b="1"/>
          </a:p>
          <a:p>
            <a:pPr marL="0" indent="0">
              <a:buNone/>
            </a:pPr>
            <a:r>
              <a:rPr lang="en-US" altLang="ru-RU" sz="2000"/>
              <a:t>· </a:t>
            </a:r>
            <a:r>
              <a:rPr lang="en-US" altLang="en-US" sz="2000"/>
              <a:t>На</a:t>
            </a:r>
            <a:r>
              <a:rPr lang="en-US" altLang="ru-RU" sz="2000"/>
              <a:t> </a:t>
            </a:r>
            <a:r>
              <a:rPr lang="en-US" altLang="en-US" sz="2000"/>
              <a:t>территории</a:t>
            </a:r>
            <a:r>
              <a:rPr lang="en-US" altLang="ru-RU" sz="2000"/>
              <a:t> </a:t>
            </a:r>
            <a:r>
              <a:rPr lang="en-US" altLang="en-US" sz="2000"/>
              <a:t>кампуса</a:t>
            </a:r>
            <a:r>
              <a:rPr lang="en-US" altLang="ru-RU" sz="2000"/>
              <a:t> </a:t>
            </a:r>
            <a:r>
              <a:rPr lang="en-US" altLang="en-US" sz="2000"/>
              <a:t>есть</a:t>
            </a:r>
            <a:r>
              <a:rPr lang="en-US" altLang="ru-RU" sz="2000"/>
              <a:t> </a:t>
            </a:r>
            <a:r>
              <a:rPr lang="en-US" altLang="en-US" sz="2000"/>
              <a:t>больница</a:t>
            </a:r>
            <a:r>
              <a:rPr lang="en-US" altLang="ru-RU" sz="2000"/>
              <a:t>. </a:t>
            </a:r>
            <a:r>
              <a:rPr lang="en-US" altLang="en-US" sz="2000"/>
              <a:t>Часть</a:t>
            </a:r>
            <a:r>
              <a:rPr lang="en-US" altLang="ru-RU" sz="2000"/>
              <a:t> </a:t>
            </a:r>
            <a:r>
              <a:rPr lang="en-US" altLang="en-US" sz="2000"/>
              <a:t>врачей</a:t>
            </a:r>
            <a:r>
              <a:rPr lang="en-US" altLang="ru-RU" sz="2000"/>
              <a:t> </a:t>
            </a:r>
            <a:r>
              <a:rPr lang="en-US" altLang="en-US" sz="2000"/>
              <a:t>говорит</a:t>
            </a:r>
            <a:r>
              <a:rPr lang="en-US" altLang="ru-RU" sz="2000"/>
              <a:t> </a:t>
            </a:r>
            <a:r>
              <a:rPr lang="en-US" altLang="en-US" sz="2000"/>
              <a:t>на</a:t>
            </a:r>
            <a:r>
              <a:rPr lang="en-US" altLang="ru-RU" sz="2000"/>
              <a:t> </a:t>
            </a:r>
            <a:r>
              <a:rPr lang="en-US" altLang="en-US" sz="2000"/>
              <a:t>английском</a:t>
            </a:r>
            <a:r>
              <a:rPr lang="en-US" altLang="ru-RU" sz="2000"/>
              <a:t>.</a:t>
            </a:r>
          </a:p>
          <a:p>
            <a:pPr marL="0" indent="0">
              <a:buNone/>
            </a:pPr>
            <a:r>
              <a:rPr lang="en-US" altLang="ru-RU" sz="2000"/>
              <a:t>· </a:t>
            </a:r>
            <a:r>
              <a:rPr lang="en-US" altLang="en-US" sz="2000"/>
              <a:t>Но</a:t>
            </a:r>
            <a:r>
              <a:rPr lang="en-US" altLang="ru-RU" sz="2000"/>
              <a:t> </a:t>
            </a:r>
            <a:r>
              <a:rPr lang="en-US" altLang="en-US" sz="2000"/>
              <a:t>лучше</a:t>
            </a:r>
            <a:r>
              <a:rPr lang="en-US" altLang="ru-RU" sz="2000"/>
              <a:t> </a:t>
            </a:r>
            <a:r>
              <a:rPr lang="en-US" altLang="en-US" sz="2000"/>
              <a:t>приходить</a:t>
            </a:r>
            <a:r>
              <a:rPr lang="en-US" altLang="ru-RU" sz="2000"/>
              <a:t> </a:t>
            </a:r>
            <a:r>
              <a:rPr lang="en-US" altLang="en-US" sz="2000"/>
              <a:t>с</a:t>
            </a:r>
            <a:r>
              <a:rPr lang="en-US" altLang="ru-RU" sz="2000"/>
              <a:t> </a:t>
            </a:r>
            <a:r>
              <a:rPr lang="en-US" altLang="en-US" sz="2000"/>
              <a:t>человеком</a:t>
            </a:r>
            <a:r>
              <a:rPr lang="en-US" altLang="ru-RU" sz="2000"/>
              <a:t>, </a:t>
            </a:r>
            <a:r>
              <a:rPr lang="en-US" altLang="en-US" sz="2000"/>
              <a:t>владеющим</a:t>
            </a:r>
            <a:r>
              <a:rPr lang="en-US" altLang="ru-RU" sz="2000"/>
              <a:t> </a:t>
            </a:r>
            <a:r>
              <a:rPr lang="en-US" altLang="en-US" sz="2000"/>
              <a:t>китайским</a:t>
            </a:r>
            <a:r>
              <a:rPr lang="en-US" altLang="ru-RU" sz="2000"/>
              <a:t> </a:t>
            </a:r>
            <a:r>
              <a:rPr lang="en-US" altLang="en-US" sz="2000"/>
              <a:t>языком</a:t>
            </a:r>
            <a:r>
              <a:rPr lang="en-US" altLang="ru-RU" sz="2000"/>
              <a:t>, </a:t>
            </a:r>
            <a:r>
              <a:rPr lang="en-US" altLang="en-US" sz="2000"/>
              <a:t>чтобы</a:t>
            </a:r>
            <a:r>
              <a:rPr lang="en-US" altLang="ru-RU" sz="2000"/>
              <a:t> </a:t>
            </a:r>
            <a:r>
              <a:rPr lang="en-US" altLang="en-US" sz="2000"/>
              <a:t>избежать</a:t>
            </a:r>
            <a:r>
              <a:rPr lang="en-US" altLang="ru-RU" sz="2000"/>
              <a:t> </a:t>
            </a:r>
            <a:r>
              <a:rPr lang="en-US" altLang="en-US" sz="2000"/>
              <a:t>недопонимания</a:t>
            </a:r>
            <a:r>
              <a:rPr lang="en-US" altLang="ru-RU" sz="2000"/>
              <a:t>.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69620" y="-958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ym typeface="+mn-ea"/>
              </a:rPr>
              <a:t>Сложности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практические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рекомендации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 noEditPoints="1"/>
          </p:cNvSpPr>
          <p:nvPr>
            <p:ph idx="1"/>
          </p:nvPr>
        </p:nvSpPr>
        <p:spPr>
          <a:xfrm>
            <a:off x="769620" y="836930"/>
            <a:ext cx="11103610" cy="5184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600" b="1"/>
              <a:t>Заселение</a:t>
            </a:r>
            <a:r>
              <a:rPr lang="en-US" altLang="ru-RU" sz="1600" b="1"/>
              <a:t> </a:t>
            </a:r>
            <a:r>
              <a:rPr lang="en-US" altLang="en-US" sz="1600" b="1"/>
              <a:t>и</a:t>
            </a:r>
            <a:r>
              <a:rPr lang="en-US" altLang="ru-RU" sz="1600" b="1"/>
              <a:t> </a:t>
            </a:r>
            <a:r>
              <a:rPr lang="en-US" altLang="en-US" sz="1600" b="1"/>
              <a:t>адаптация</a:t>
            </a:r>
            <a:endParaRPr lang="en-US" altLang="ru-RU" sz="1600" b="1"/>
          </a:p>
          <a:p>
            <a:pPr marL="0" indent="0">
              <a:buNone/>
            </a:pPr>
            <a:r>
              <a:rPr lang="en-US" altLang="en-US" sz="1600"/>
              <a:t>При</a:t>
            </a:r>
            <a:r>
              <a:rPr lang="en-US" altLang="ru-RU" sz="1600"/>
              <a:t> </a:t>
            </a:r>
            <a:r>
              <a:rPr lang="en-US" altLang="en-US" sz="1600"/>
              <a:t>заселении</a:t>
            </a:r>
            <a:r>
              <a:rPr lang="en-US" altLang="ru-RU" sz="1600"/>
              <a:t> </a:t>
            </a:r>
            <a:r>
              <a:rPr lang="ru-RU" altLang="en-US" sz="1600"/>
              <a:t>нам провели кампус тур и дали инструкции (далее по бытовым вопросам обращались к студентам-кураторам)</a:t>
            </a:r>
            <a:r>
              <a:rPr lang="en-US" altLang="ru-RU" sz="1600"/>
              <a:t>:</a:t>
            </a:r>
          </a:p>
          <a:p>
            <a:pPr marL="0" indent="0">
              <a:buNone/>
            </a:pPr>
            <a:r>
              <a:rPr lang="en-US" altLang="ru-RU" sz="1600"/>
              <a:t>  · </a:t>
            </a:r>
            <a:r>
              <a:rPr lang="en-US" altLang="en-US" sz="1600"/>
              <a:t>как</a:t>
            </a:r>
            <a:r>
              <a:rPr lang="en-US" altLang="ru-RU" sz="1600"/>
              <a:t> </a:t>
            </a:r>
            <a:r>
              <a:rPr lang="en-US" altLang="en-US" sz="1600"/>
              <a:t>пополнять</a:t>
            </a:r>
            <a:r>
              <a:rPr lang="en-US" altLang="ru-RU" sz="1600"/>
              <a:t> </a:t>
            </a:r>
            <a:r>
              <a:rPr lang="en-US" altLang="en-US" sz="1600"/>
              <a:t>баланс</a:t>
            </a:r>
            <a:r>
              <a:rPr lang="en-US" altLang="ru-RU" sz="1600"/>
              <a:t> </a:t>
            </a:r>
            <a:r>
              <a:rPr lang="en-US" altLang="en-US" sz="1600"/>
              <a:t>студенческой</a:t>
            </a:r>
            <a:r>
              <a:rPr lang="en-US" altLang="ru-RU" sz="1600"/>
              <a:t> </a:t>
            </a:r>
            <a:r>
              <a:rPr lang="en-US" altLang="en-US" sz="1600"/>
              <a:t>карты</a:t>
            </a:r>
            <a:r>
              <a:rPr lang="en-US" altLang="ru-RU" sz="1600"/>
              <a:t>,</a:t>
            </a:r>
          </a:p>
          <a:p>
            <a:pPr marL="0" indent="0">
              <a:buNone/>
            </a:pPr>
            <a:r>
              <a:rPr lang="en-US" altLang="ru-RU" sz="1600"/>
              <a:t>  · </a:t>
            </a:r>
            <a:r>
              <a:rPr lang="en-US" altLang="en-US" sz="1600"/>
              <a:t>пользоваться</a:t>
            </a:r>
            <a:r>
              <a:rPr lang="en-US" altLang="ru-RU" sz="1600"/>
              <a:t> </a:t>
            </a:r>
            <a:r>
              <a:rPr lang="en-US" altLang="en-US" sz="1600"/>
              <a:t>стиральными</a:t>
            </a:r>
            <a:r>
              <a:rPr lang="en-US" altLang="ru-RU" sz="1600"/>
              <a:t> </a:t>
            </a:r>
            <a:r>
              <a:rPr lang="en-US" altLang="en-US" sz="1600"/>
              <a:t>машинами</a:t>
            </a:r>
            <a:r>
              <a:rPr lang="en-US" altLang="ru-RU" sz="1600"/>
              <a:t>,</a:t>
            </a:r>
          </a:p>
          <a:p>
            <a:pPr marL="0" indent="0">
              <a:buNone/>
            </a:pPr>
            <a:r>
              <a:rPr lang="en-US" altLang="ru-RU" sz="1600"/>
              <a:t>  · </a:t>
            </a:r>
            <a:r>
              <a:rPr lang="en-US" altLang="en-US" sz="1600"/>
              <a:t>адреса</a:t>
            </a:r>
            <a:r>
              <a:rPr lang="en-US" altLang="ru-RU" sz="1600"/>
              <a:t> </a:t>
            </a:r>
            <a:r>
              <a:rPr lang="en-US" altLang="en-US" sz="1600"/>
              <a:t>для</a:t>
            </a:r>
            <a:r>
              <a:rPr lang="en-US" altLang="ru-RU" sz="1600"/>
              <a:t> </a:t>
            </a:r>
            <a:r>
              <a:rPr lang="en-US" altLang="en-US" sz="1600"/>
              <a:t>доставки</a:t>
            </a:r>
            <a:r>
              <a:rPr lang="en-US" altLang="ru-RU" sz="1600"/>
              <a:t> </a:t>
            </a:r>
            <a:r>
              <a:rPr lang="en-US" altLang="en-US" sz="1600"/>
              <a:t>посылок</a:t>
            </a:r>
            <a:r>
              <a:rPr lang="en-US" altLang="ru-RU" sz="1600"/>
              <a:t> </a:t>
            </a:r>
            <a:r>
              <a:rPr lang="en-US" altLang="en-US" sz="1600"/>
              <a:t>и</a:t>
            </a:r>
            <a:r>
              <a:rPr lang="en-US" altLang="ru-RU" sz="1600"/>
              <a:t> </a:t>
            </a:r>
            <a:r>
              <a:rPr lang="en-US" altLang="en-US" sz="1600"/>
              <a:t>заказов</a:t>
            </a:r>
            <a:r>
              <a:rPr lang="en-US" altLang="ru-RU" sz="1600"/>
              <a:t>,</a:t>
            </a:r>
          </a:p>
          <a:p>
            <a:pPr marL="0" indent="0">
              <a:buNone/>
            </a:pPr>
            <a:r>
              <a:rPr lang="en-US" altLang="ru-RU" sz="1600"/>
              <a:t>  · </a:t>
            </a:r>
            <a:r>
              <a:rPr lang="en-US" altLang="en-US" sz="1600"/>
              <a:t>подключение</a:t>
            </a:r>
            <a:r>
              <a:rPr lang="en-US" altLang="ru-RU" sz="1600"/>
              <a:t> Wi-Fi </a:t>
            </a:r>
            <a:r>
              <a:rPr lang="en-US" altLang="en-US" sz="1600"/>
              <a:t>кампуса</a:t>
            </a:r>
            <a:r>
              <a:rPr lang="en-US" altLang="ru-RU" sz="1600"/>
              <a:t>.</a:t>
            </a:r>
          </a:p>
          <a:p>
            <a:pPr marL="0" indent="0">
              <a:buNone/>
            </a:pPr>
            <a:r>
              <a:rPr lang="en-US" altLang="en-US" sz="1600"/>
              <a:t>В</a:t>
            </a:r>
            <a:r>
              <a:rPr lang="en-US" altLang="ru-RU" sz="1600"/>
              <a:t> </a:t>
            </a:r>
            <a:r>
              <a:rPr lang="en-US" altLang="en-US" sz="1600"/>
              <a:t>начале</a:t>
            </a:r>
            <a:r>
              <a:rPr lang="en-US" altLang="ru-RU" sz="1600"/>
              <a:t> </a:t>
            </a:r>
            <a:r>
              <a:rPr lang="en-US" altLang="en-US" sz="1600"/>
              <a:t>семестра</a:t>
            </a:r>
            <a:r>
              <a:rPr lang="en-US" altLang="ru-RU" sz="1600"/>
              <a:t> </a:t>
            </a:r>
            <a:r>
              <a:rPr lang="en-US" altLang="en-US" sz="1600"/>
              <a:t>проводили</a:t>
            </a:r>
            <a:r>
              <a:rPr lang="en-US" altLang="ru-RU" sz="1600"/>
              <a:t> </a:t>
            </a:r>
            <a:r>
              <a:rPr lang="en-US" altLang="en-US" sz="1600"/>
              <a:t>собрания</a:t>
            </a:r>
            <a:r>
              <a:rPr lang="en-US" altLang="ru-RU" sz="1600"/>
              <a:t> </a:t>
            </a:r>
            <a:r>
              <a:rPr lang="en-US" altLang="en-US" sz="1600"/>
              <a:t>для</a:t>
            </a:r>
            <a:r>
              <a:rPr lang="en-US" altLang="ru-RU" sz="1600"/>
              <a:t> </a:t>
            </a:r>
            <a:r>
              <a:rPr lang="en-US" altLang="en-US" sz="1600"/>
              <a:t>иностранных</a:t>
            </a:r>
            <a:r>
              <a:rPr lang="en-US" altLang="ru-RU" sz="1600"/>
              <a:t> </a:t>
            </a:r>
            <a:r>
              <a:rPr lang="en-US" altLang="en-US" sz="1600"/>
              <a:t>студентов</a:t>
            </a:r>
            <a:r>
              <a:rPr lang="en-US" altLang="ru-RU" sz="1600"/>
              <a:t>: </a:t>
            </a:r>
            <a:r>
              <a:rPr lang="en-US" altLang="en-US" sz="1600"/>
              <a:t>рассказывали</a:t>
            </a:r>
            <a:r>
              <a:rPr lang="en-US" altLang="ru-RU" sz="1600"/>
              <a:t> </a:t>
            </a:r>
            <a:r>
              <a:rPr lang="en-US" altLang="en-US" sz="1600"/>
              <a:t>про</a:t>
            </a:r>
            <a:r>
              <a:rPr lang="en-US" altLang="ru-RU" sz="1600"/>
              <a:t> </a:t>
            </a:r>
            <a:r>
              <a:rPr lang="en-US" altLang="en-US" sz="1600"/>
              <a:t>законы</a:t>
            </a:r>
            <a:r>
              <a:rPr lang="en-US" altLang="ru-RU" sz="1600"/>
              <a:t> </a:t>
            </a:r>
            <a:r>
              <a:rPr lang="en-US" altLang="en-US" sz="1600"/>
              <a:t>Китая</a:t>
            </a:r>
            <a:r>
              <a:rPr lang="en-US" altLang="ru-RU" sz="1600"/>
              <a:t>, </a:t>
            </a:r>
            <a:r>
              <a:rPr lang="en-US" altLang="en-US" sz="1600"/>
              <a:t>регистрацию</a:t>
            </a:r>
            <a:r>
              <a:rPr lang="en-US" altLang="ru-RU" sz="1600"/>
              <a:t> </a:t>
            </a:r>
            <a:r>
              <a:rPr lang="en-US" altLang="en-US" sz="1600"/>
              <a:t>в</a:t>
            </a:r>
            <a:r>
              <a:rPr lang="en-US" altLang="ru-RU" sz="1600"/>
              <a:t> </a:t>
            </a:r>
            <a:r>
              <a:rPr lang="en-US" altLang="en-US" sz="1600"/>
              <a:t>университетской</a:t>
            </a:r>
            <a:r>
              <a:rPr lang="en-US" altLang="ru-RU" sz="1600"/>
              <a:t> </a:t>
            </a:r>
            <a:r>
              <a:rPr lang="en-US" altLang="en-US" sz="1600"/>
              <a:t>системе</a:t>
            </a:r>
            <a:r>
              <a:rPr lang="en-US" altLang="ru-RU" sz="1600"/>
              <a:t>.</a:t>
            </a:r>
          </a:p>
          <a:p>
            <a:pPr marL="0" indent="0">
              <a:buNone/>
            </a:pPr>
            <a:r>
              <a:rPr lang="en-US" altLang="en-US" sz="1600" b="1"/>
              <a:t>Учебные</a:t>
            </a:r>
            <a:r>
              <a:rPr lang="en-US" altLang="ru-RU" sz="1600" b="1"/>
              <a:t> </a:t>
            </a:r>
            <a:r>
              <a:rPr lang="en-US" altLang="en-US" sz="1600" b="1"/>
              <a:t>вопросы</a:t>
            </a:r>
            <a:endParaRPr lang="en-US" altLang="ru-RU" sz="1600" b="1"/>
          </a:p>
          <a:p>
            <a:pPr marL="0" indent="0">
              <a:buNone/>
            </a:pPr>
            <a:r>
              <a:rPr lang="en-US" altLang="ru-RU" sz="1600"/>
              <a:t>· </a:t>
            </a:r>
            <a:r>
              <a:rPr lang="en-US" altLang="en-US" sz="1600"/>
              <a:t>По</a:t>
            </a:r>
            <a:r>
              <a:rPr lang="en-US" altLang="ru-RU" sz="1600"/>
              <a:t> </a:t>
            </a:r>
            <a:r>
              <a:rPr lang="en-US" altLang="en-US" sz="1600"/>
              <a:t>учебе</a:t>
            </a:r>
            <a:r>
              <a:rPr lang="en-US" altLang="ru-RU" sz="1600"/>
              <a:t> </a:t>
            </a:r>
            <a:r>
              <a:rPr lang="en-US" altLang="en-US" sz="1600"/>
              <a:t>можно</a:t>
            </a:r>
            <a:r>
              <a:rPr lang="en-US" altLang="ru-RU" sz="1600"/>
              <a:t> </a:t>
            </a:r>
            <a:r>
              <a:rPr lang="en-US" altLang="en-US" sz="1600"/>
              <a:t>обращаться</a:t>
            </a:r>
            <a:r>
              <a:rPr lang="en-US" altLang="ru-RU" sz="1600"/>
              <a:t> </a:t>
            </a:r>
            <a:r>
              <a:rPr lang="en-US" altLang="en-US" sz="1600"/>
              <a:t>к</a:t>
            </a:r>
            <a:r>
              <a:rPr lang="en-US" altLang="ru-RU" sz="1600"/>
              <a:t> </a:t>
            </a:r>
            <a:r>
              <a:rPr lang="en-US" altLang="en-US" sz="1600"/>
              <a:t>куратору</a:t>
            </a:r>
            <a:r>
              <a:rPr lang="en-US" altLang="ru-RU" sz="1600"/>
              <a:t> </a:t>
            </a:r>
            <a:r>
              <a:rPr lang="en-US" altLang="en-US" sz="1600"/>
              <a:t>от</a:t>
            </a:r>
            <a:r>
              <a:rPr lang="en-US" altLang="ru-RU" sz="1600"/>
              <a:t> </a:t>
            </a:r>
            <a:r>
              <a:rPr lang="en-US" altLang="en-US" sz="1600"/>
              <a:t>университета</a:t>
            </a:r>
            <a:r>
              <a:rPr lang="en-US" altLang="ru-RU" sz="1600"/>
              <a:t> — </a:t>
            </a:r>
            <a:r>
              <a:rPr lang="en-US" altLang="en-US" sz="1600"/>
              <a:t>помогает</a:t>
            </a:r>
            <a:r>
              <a:rPr lang="en-US" altLang="ru-RU" sz="1600"/>
              <a:t> </a:t>
            </a:r>
            <a:r>
              <a:rPr lang="en-US" altLang="en-US" sz="1600"/>
              <a:t>заменить</a:t>
            </a:r>
            <a:r>
              <a:rPr lang="en-US" altLang="ru-RU" sz="1600"/>
              <a:t> </a:t>
            </a:r>
            <a:r>
              <a:rPr lang="en-US" altLang="en-US" sz="1600"/>
              <a:t>или</a:t>
            </a:r>
            <a:r>
              <a:rPr lang="en-US" altLang="ru-RU" sz="1600"/>
              <a:t> </a:t>
            </a:r>
            <a:r>
              <a:rPr lang="en-US" altLang="en-US" sz="1600"/>
              <a:t>отказаться</a:t>
            </a:r>
            <a:r>
              <a:rPr lang="en-US" altLang="ru-RU" sz="1600"/>
              <a:t> </a:t>
            </a:r>
            <a:r>
              <a:rPr lang="en-US" altLang="en-US" sz="1600"/>
              <a:t>от</a:t>
            </a:r>
            <a:r>
              <a:rPr lang="en-US" altLang="ru-RU" sz="1600"/>
              <a:t> </a:t>
            </a:r>
            <a:r>
              <a:rPr lang="en-US" altLang="en-US" sz="1600"/>
              <a:t>курса</a:t>
            </a:r>
            <a:r>
              <a:rPr lang="en-US" altLang="ru-RU" sz="1600"/>
              <a:t>.</a:t>
            </a:r>
          </a:p>
          <a:p>
            <a:pPr marL="0" indent="0">
              <a:buNone/>
            </a:pPr>
            <a:r>
              <a:rPr lang="en-US" altLang="ru-RU" sz="1600"/>
              <a:t>· </a:t>
            </a:r>
            <a:r>
              <a:rPr lang="en-US" altLang="en-US" sz="1600"/>
              <a:t>Преподаватели</a:t>
            </a:r>
            <a:r>
              <a:rPr lang="en-US" altLang="ru-RU" sz="1600"/>
              <a:t> </a:t>
            </a:r>
            <a:r>
              <a:rPr lang="en-US" altLang="en-US" sz="1600"/>
              <a:t>оперативно</a:t>
            </a:r>
            <a:r>
              <a:rPr lang="en-US" altLang="ru-RU" sz="1600"/>
              <a:t> </a:t>
            </a:r>
            <a:r>
              <a:rPr lang="en-US" altLang="en-US" sz="1600"/>
              <a:t>отвечают</a:t>
            </a:r>
            <a:r>
              <a:rPr lang="en-US" altLang="ru-RU" sz="1600"/>
              <a:t> </a:t>
            </a:r>
            <a:r>
              <a:rPr lang="en-US" altLang="en-US" sz="1600"/>
              <a:t>на</a:t>
            </a:r>
            <a:r>
              <a:rPr lang="en-US" altLang="ru-RU" sz="1600"/>
              <a:t> </a:t>
            </a:r>
            <a:r>
              <a:rPr lang="en-US" altLang="en-US" sz="1600"/>
              <a:t>вопросы</a:t>
            </a:r>
            <a:r>
              <a:rPr lang="en-US" altLang="ru-RU" sz="1600"/>
              <a:t>.</a:t>
            </a:r>
          </a:p>
          <a:p>
            <a:pPr marL="0" indent="0">
              <a:buNone/>
            </a:pPr>
            <a:r>
              <a:rPr lang="en-US" altLang="ru-RU" sz="1600"/>
              <a:t>· </a:t>
            </a:r>
            <a:r>
              <a:rPr lang="en-US" altLang="en-US" sz="1600"/>
              <a:t>По</a:t>
            </a:r>
            <a:r>
              <a:rPr lang="en-US" altLang="ru-RU" sz="1600"/>
              <a:t> </a:t>
            </a:r>
            <a:r>
              <a:rPr lang="en-US" altLang="en-US" sz="1600"/>
              <a:t>каждому</a:t>
            </a:r>
            <a:r>
              <a:rPr lang="en-US" altLang="ru-RU" sz="1600"/>
              <a:t> </a:t>
            </a:r>
            <a:r>
              <a:rPr lang="en-US" altLang="en-US" sz="1600"/>
              <a:t>предмету</a:t>
            </a:r>
            <a:r>
              <a:rPr lang="en-US" altLang="ru-RU" sz="1600"/>
              <a:t> </a:t>
            </a:r>
            <a:r>
              <a:rPr lang="en-US" altLang="en-US" sz="1600"/>
              <a:t>создают</a:t>
            </a:r>
            <a:r>
              <a:rPr lang="en-US" altLang="ru-RU" sz="1600"/>
              <a:t> </a:t>
            </a:r>
            <a:r>
              <a:rPr lang="en-US" altLang="en-US" sz="1600"/>
              <a:t>группу</a:t>
            </a:r>
            <a:r>
              <a:rPr lang="en-US" altLang="ru-RU" sz="1600"/>
              <a:t> </a:t>
            </a:r>
            <a:r>
              <a:rPr lang="en-US" altLang="en-US" sz="1600"/>
              <a:t>в</a:t>
            </a:r>
            <a:r>
              <a:rPr lang="en-US" altLang="ru-RU" sz="1600"/>
              <a:t> WeChat, </a:t>
            </a:r>
            <a:r>
              <a:rPr lang="en-US" altLang="en-US" sz="1600"/>
              <a:t>где</a:t>
            </a:r>
            <a:r>
              <a:rPr lang="en-US" altLang="ru-RU" sz="1600"/>
              <a:t> </a:t>
            </a:r>
            <a:r>
              <a:rPr lang="en-US" altLang="en-US" sz="1600"/>
              <a:t>можно</a:t>
            </a:r>
            <a:r>
              <a:rPr lang="en-US" altLang="ru-RU" sz="1600"/>
              <a:t> </a:t>
            </a:r>
            <a:r>
              <a:rPr lang="en-US" altLang="en-US" sz="1600"/>
              <a:t>задать</a:t>
            </a:r>
            <a:r>
              <a:rPr lang="en-US" altLang="ru-RU" sz="1600"/>
              <a:t> </a:t>
            </a:r>
            <a:r>
              <a:rPr lang="en-US" altLang="en-US" sz="1600"/>
              <a:t>вопрос</a:t>
            </a:r>
            <a:r>
              <a:rPr lang="en-US" altLang="ru-RU" sz="1600"/>
              <a:t> </a:t>
            </a:r>
            <a:r>
              <a:rPr lang="en-US" altLang="en-US" sz="1600"/>
              <a:t>преподавателю</a:t>
            </a:r>
            <a:r>
              <a:rPr lang="en-US" altLang="ru-RU" sz="1600"/>
              <a:t> </a:t>
            </a:r>
            <a:r>
              <a:rPr lang="en-US" altLang="en-US" sz="1600"/>
              <a:t>или</a:t>
            </a:r>
            <a:r>
              <a:rPr lang="en-US" altLang="ru-RU" sz="1600"/>
              <a:t> </a:t>
            </a:r>
            <a:r>
              <a:rPr lang="en-US" altLang="en-US" sz="1600"/>
              <a:t>одногруппникам</a:t>
            </a:r>
            <a:r>
              <a:rPr lang="en-US" altLang="ru-RU" sz="1600"/>
              <a:t>.</a:t>
            </a:r>
          </a:p>
          <a:p>
            <a:pPr marL="0" indent="0">
              <a:buNone/>
            </a:pPr>
            <a:r>
              <a:rPr lang="en-US" altLang="en-US" sz="1600" b="1"/>
              <a:t>Общие</a:t>
            </a:r>
            <a:r>
              <a:rPr lang="en-US" altLang="ru-RU" sz="1600" b="1"/>
              <a:t> </a:t>
            </a:r>
            <a:r>
              <a:rPr lang="en-US" altLang="en-US" sz="1600" b="1"/>
              <a:t>рекомендации</a:t>
            </a:r>
            <a:endParaRPr lang="en-US" altLang="ru-RU" sz="1600" b="1"/>
          </a:p>
          <a:p>
            <a:pPr marL="0" indent="0">
              <a:buNone/>
            </a:pPr>
            <a:r>
              <a:rPr lang="en-US" altLang="ru-RU" sz="1600"/>
              <a:t>· </a:t>
            </a:r>
            <a:r>
              <a:rPr lang="en-US" altLang="en-US" sz="1600"/>
              <a:t>При</a:t>
            </a:r>
            <a:r>
              <a:rPr lang="en-US" altLang="ru-RU" sz="1600"/>
              <a:t> </a:t>
            </a:r>
            <a:r>
              <a:rPr lang="en-US" altLang="en-US" sz="1600"/>
              <a:t>выходе</a:t>
            </a:r>
            <a:r>
              <a:rPr lang="en-US" altLang="ru-RU" sz="1600"/>
              <a:t> </a:t>
            </a:r>
            <a:r>
              <a:rPr lang="en-US" altLang="en-US" sz="1600"/>
              <a:t>за</a:t>
            </a:r>
            <a:r>
              <a:rPr lang="en-US" altLang="ru-RU" sz="1600"/>
              <a:t> </a:t>
            </a:r>
            <a:r>
              <a:rPr lang="en-US" altLang="en-US" sz="1600"/>
              <a:t>пределы</a:t>
            </a:r>
            <a:r>
              <a:rPr lang="en-US" altLang="ru-RU" sz="1600"/>
              <a:t> </a:t>
            </a:r>
            <a:r>
              <a:rPr lang="en-US" altLang="en-US" sz="1600"/>
              <a:t>кампуса</a:t>
            </a:r>
            <a:r>
              <a:rPr lang="en-US" altLang="ru-RU" sz="1600"/>
              <a:t> </a:t>
            </a:r>
            <a:r>
              <a:rPr lang="en-US" altLang="en-US" sz="1600"/>
              <a:t>обязательно</a:t>
            </a:r>
            <a:r>
              <a:rPr lang="en-US" altLang="ru-RU" sz="1600"/>
              <a:t> </a:t>
            </a:r>
            <a:r>
              <a:rPr lang="en-US" altLang="en-US" sz="1600"/>
              <a:t>брать</a:t>
            </a:r>
            <a:r>
              <a:rPr lang="en-US" altLang="ru-RU" sz="1600"/>
              <a:t> </a:t>
            </a:r>
            <a:r>
              <a:rPr lang="en-US" altLang="en-US" sz="1600"/>
              <a:t>заряженный</a:t>
            </a:r>
            <a:r>
              <a:rPr lang="en-US" altLang="ru-RU" sz="1600"/>
              <a:t> </a:t>
            </a:r>
            <a:r>
              <a:rPr lang="en-US" altLang="en-US" sz="1600"/>
              <a:t>пауэрбанк</a:t>
            </a:r>
            <a:r>
              <a:rPr lang="en-US" altLang="ru-RU" sz="1600"/>
              <a:t> — </a:t>
            </a:r>
            <a:r>
              <a:rPr lang="en-US" altLang="en-US" sz="1600"/>
              <a:t>в</a:t>
            </a:r>
            <a:r>
              <a:rPr lang="en-US" altLang="ru-RU" sz="1600"/>
              <a:t> </a:t>
            </a:r>
            <a:r>
              <a:rPr lang="en-US" altLang="en-US" sz="1600"/>
              <a:t>Китае</a:t>
            </a:r>
            <a:r>
              <a:rPr lang="en-US" altLang="ru-RU" sz="1600"/>
              <a:t> </a:t>
            </a:r>
            <a:r>
              <a:rPr lang="en-US" altLang="en-US" sz="1600"/>
              <a:t>всё</a:t>
            </a:r>
            <a:r>
              <a:rPr lang="en-US" altLang="ru-RU" sz="1600"/>
              <a:t> </a:t>
            </a:r>
            <a:r>
              <a:rPr lang="en-US" altLang="en-US" sz="1600"/>
              <a:t>завязано</a:t>
            </a:r>
            <a:r>
              <a:rPr lang="en-US" altLang="ru-RU" sz="1600"/>
              <a:t> </a:t>
            </a:r>
            <a:r>
              <a:rPr lang="en-US" altLang="en-US" sz="1600"/>
              <a:t>на</a:t>
            </a:r>
            <a:r>
              <a:rPr lang="en-US" altLang="ru-RU" sz="1600"/>
              <a:t> </a:t>
            </a:r>
            <a:r>
              <a:rPr lang="en-US" altLang="en-US" sz="1600"/>
              <a:t>телефоне</a:t>
            </a:r>
            <a:r>
              <a:rPr lang="en-US" altLang="ru-RU" sz="1600"/>
              <a:t>.</a:t>
            </a:r>
          </a:p>
          <a:p>
            <a:pPr marL="0" indent="0">
              <a:buNone/>
            </a:pPr>
            <a:r>
              <a:rPr lang="en-US" altLang="ru-RU" sz="1600"/>
              <a:t>· </a:t>
            </a:r>
            <a:r>
              <a:rPr lang="en-US" altLang="en-US" sz="1600"/>
              <a:t>Не</a:t>
            </a:r>
            <a:r>
              <a:rPr lang="en-US" altLang="ru-RU" sz="1600"/>
              <a:t> </a:t>
            </a:r>
            <a:r>
              <a:rPr lang="en-US" altLang="en-US" sz="1600"/>
              <a:t>стесняться</a:t>
            </a:r>
            <a:r>
              <a:rPr lang="en-US" altLang="ru-RU" sz="1600"/>
              <a:t> </a:t>
            </a:r>
            <a:r>
              <a:rPr lang="en-US" altLang="en-US" sz="1600"/>
              <a:t>подходить</a:t>
            </a:r>
            <a:r>
              <a:rPr lang="en-US" altLang="ru-RU" sz="1600"/>
              <a:t> </a:t>
            </a:r>
            <a:r>
              <a:rPr lang="en-US" altLang="en-US" sz="1600"/>
              <a:t>к</a:t>
            </a:r>
            <a:r>
              <a:rPr lang="en-US" altLang="ru-RU" sz="1600"/>
              <a:t> </a:t>
            </a:r>
            <a:r>
              <a:rPr lang="en-US" altLang="en-US" sz="1600"/>
              <a:t>работникам</a:t>
            </a:r>
            <a:r>
              <a:rPr lang="en-US" altLang="ru-RU" sz="1600"/>
              <a:t> — </a:t>
            </a:r>
            <a:r>
              <a:rPr lang="en-US" altLang="en-US" sz="1600"/>
              <a:t>они</a:t>
            </a:r>
            <a:r>
              <a:rPr lang="en-US" altLang="ru-RU" sz="1600"/>
              <a:t> </a:t>
            </a:r>
            <a:r>
              <a:rPr lang="en-US" altLang="en-US" sz="1600"/>
              <a:t>готовы</a:t>
            </a:r>
            <a:r>
              <a:rPr lang="en-US" altLang="ru-RU" sz="1600"/>
              <a:t> </a:t>
            </a:r>
            <a:r>
              <a:rPr lang="en-US" altLang="en-US" sz="1600"/>
              <a:t>помочь</a:t>
            </a:r>
            <a:r>
              <a:rPr lang="en-US" altLang="ru-RU" sz="1600"/>
              <a:t>, </a:t>
            </a:r>
            <a:r>
              <a:rPr lang="en-US" altLang="en-US" sz="1600"/>
              <a:t>используя</a:t>
            </a:r>
            <a:r>
              <a:rPr lang="en-US" altLang="ru-RU" sz="1600"/>
              <a:t> </a:t>
            </a:r>
            <a:r>
              <a:rPr lang="en-US" altLang="en-US" sz="1600"/>
              <a:t>переводчик</a:t>
            </a:r>
            <a:r>
              <a:rPr lang="en-US" altLang="ru-RU" sz="1600"/>
              <a:t>.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59" y="377521"/>
            <a:ext cx="10515600" cy="13255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1759015" y="1690702"/>
            <a:ext cx="2974207" cy="2769035"/>
          </a:xfrm>
          <a:prstGeom prst="hexagon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Шестиугольник 13"/>
          <p:cNvSpPr/>
          <p:nvPr/>
        </p:nvSpPr>
        <p:spPr>
          <a:xfrm>
            <a:off x="4966015" y="2861007"/>
            <a:ext cx="2974207" cy="2769035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940040" y="1271270"/>
            <a:ext cx="3075305" cy="2769235"/>
          </a:xfrm>
          <a:prstGeom prst="hexagon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70421" y="57532"/>
            <a:ext cx="10515600" cy="1325563"/>
          </a:xfrm>
        </p:spPr>
        <p:txBody>
          <a:bodyPr/>
          <a:lstStyle/>
          <a:p>
            <a:r>
              <a:rPr lang="en-US" dirty="0" err="1"/>
              <a:t>Подготовка</a:t>
            </a:r>
            <a:r>
              <a:rPr dirty="0"/>
              <a:t> </a:t>
            </a:r>
            <a:r>
              <a:rPr lang="en-US" dirty="0" err="1"/>
              <a:t>документов</a:t>
            </a:r>
            <a:r>
              <a:rPr lang="en-US" dirty="0"/>
              <a:t> и</a:t>
            </a:r>
            <a:r>
              <a:rPr dirty="0"/>
              <a:t> </a:t>
            </a:r>
            <a:r>
              <a:rPr lang="en-US" dirty="0" err="1"/>
              <a:t>виза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918080" y="790799"/>
            <a:ext cx="7143750" cy="5276402"/>
          </a:xfrm>
        </p:spPr>
        <p:txBody>
          <a:bodyPr>
            <a:normAutofit fontScale="92500"/>
          </a:bodyPr>
          <a:lstStyle/>
          <a:p>
            <a:endParaRPr sz="1600"/>
          </a:p>
          <a:p>
            <a:pPr marL="0" indent="0">
              <a:lnSpc>
                <a:spcPct val="100000"/>
              </a:lnSpc>
              <a:buNone/>
            </a:pPr>
            <a:r>
              <a:rPr lang="en-US" sz="1600"/>
              <a:t>Мы</a:t>
            </a:r>
            <a:r>
              <a:rPr sz="1600"/>
              <a:t> </a:t>
            </a:r>
            <a:r>
              <a:rPr lang="en-US" sz="1600"/>
              <a:t>н</a:t>
            </a:r>
            <a:r>
              <a:rPr sz="1600"/>
              <a:t>ачали собирать документы в конце февраля </a:t>
            </a:r>
            <a:r>
              <a:rPr lang="en-US" sz="1600"/>
              <a:t>-</a:t>
            </a:r>
            <a:r>
              <a:rPr sz="1600"/>
              <a:t> начале марта 2025 года</a:t>
            </a:r>
            <a:r>
              <a:rPr lang="en-US" sz="1600"/>
              <a:t>,</a:t>
            </a:r>
            <a:r>
              <a:rPr sz="1600"/>
              <a:t> </a:t>
            </a:r>
            <a:r>
              <a:rPr lang="en-US" sz="1600"/>
              <a:t>чтобы</a:t>
            </a:r>
            <a:r>
              <a:rPr sz="1600"/>
              <a:t> </a:t>
            </a:r>
            <a:r>
              <a:rPr lang="en-US" sz="1600"/>
              <a:t>поехать</a:t>
            </a:r>
            <a:r>
              <a:rPr sz="1600"/>
              <a:t> </a:t>
            </a:r>
            <a:r>
              <a:rPr lang="en-US" sz="1600"/>
              <a:t>на</a:t>
            </a:r>
            <a:r>
              <a:rPr sz="1600"/>
              <a:t> </a:t>
            </a:r>
            <a:r>
              <a:rPr lang="en-US" sz="1600"/>
              <a:t>обучение</a:t>
            </a:r>
            <a:r>
              <a:rPr sz="1600"/>
              <a:t> </a:t>
            </a:r>
            <a:r>
              <a:rPr lang="en-US" sz="1600"/>
              <a:t>в</a:t>
            </a:r>
            <a:r>
              <a:rPr sz="1600"/>
              <a:t> </a:t>
            </a:r>
            <a:r>
              <a:rPr lang="en-US" sz="1600"/>
              <a:t>осенний семестр</a:t>
            </a:r>
            <a:r>
              <a:rPr sz="160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/>
              <a:t>Оформляли визу</a:t>
            </a:r>
            <a:r>
              <a:rPr sz="1600"/>
              <a:t> X2 (на один семестр, без необходимости продления)</a:t>
            </a:r>
            <a:r>
              <a:rPr lang="ru-RU" sz="1600"/>
              <a:t> через агенство за 4000 руб + консульский сбор 2500 руб / 3800 руб для гражданина РК (цены июля 2025г.)</a:t>
            </a:r>
            <a:endParaRPr sz="1600"/>
          </a:p>
          <a:p>
            <a:pPr marL="0" indent="0">
              <a:buNone/>
            </a:pPr>
            <a:r>
              <a:rPr lang="en-US" sz="1600"/>
              <a:t>Д</a:t>
            </a:r>
            <a:r>
              <a:rPr sz="1600"/>
              <a:t>ля визы потребовались </a:t>
            </a:r>
            <a:r>
              <a:rPr lang="en-US" sz="1600"/>
              <a:t>(для</a:t>
            </a:r>
            <a:r>
              <a:rPr sz="1600"/>
              <a:t> </a:t>
            </a:r>
            <a:r>
              <a:rPr lang="en-US" sz="1600"/>
              <a:t>гражданина</a:t>
            </a:r>
            <a:r>
              <a:rPr sz="1600"/>
              <a:t> </a:t>
            </a:r>
            <a:r>
              <a:rPr lang="en-US" sz="1600"/>
              <a:t>РФ)</a:t>
            </a:r>
            <a:r>
              <a:rPr sz="1600"/>
              <a:t>:</a:t>
            </a:r>
          </a:p>
          <a:p>
            <a:r>
              <a:rPr sz="1600"/>
              <a:t>  загранпаспорт,</a:t>
            </a:r>
          </a:p>
          <a:p>
            <a:r>
              <a:rPr sz="1600"/>
              <a:t>  приглашение от университета,</a:t>
            </a:r>
          </a:p>
          <a:p>
            <a:r>
              <a:rPr sz="1600"/>
              <a:t>  заполненное заявление,</a:t>
            </a:r>
          </a:p>
          <a:p>
            <a:r>
              <a:rPr sz="1600"/>
              <a:t>  консульский сбор.</a:t>
            </a:r>
          </a:p>
          <a:p>
            <a:pPr marL="0" indent="0">
              <a:buNone/>
            </a:pPr>
            <a:r>
              <a:rPr lang="en-US" sz="1600"/>
              <a:t>Для</a:t>
            </a:r>
            <a:r>
              <a:rPr sz="1600"/>
              <a:t> </a:t>
            </a:r>
            <a:r>
              <a:rPr lang="en-US" sz="1600"/>
              <a:t>гражданина</a:t>
            </a:r>
            <a:r>
              <a:rPr sz="1600"/>
              <a:t> </a:t>
            </a:r>
            <a:r>
              <a:rPr lang="en-US" sz="1600"/>
              <a:t>РК,</a:t>
            </a:r>
            <a:r>
              <a:rPr sz="1600"/>
              <a:t> </a:t>
            </a:r>
            <a:r>
              <a:rPr lang="en-US" sz="1600"/>
              <a:t>при</a:t>
            </a:r>
            <a:r>
              <a:rPr sz="1600"/>
              <a:t> </a:t>
            </a:r>
            <a:r>
              <a:rPr lang="en-US" sz="1600"/>
              <a:t>оформлении</a:t>
            </a:r>
            <a:r>
              <a:rPr sz="1600"/>
              <a:t> </a:t>
            </a:r>
            <a:r>
              <a:rPr lang="en-US" sz="1600"/>
              <a:t>визы</a:t>
            </a:r>
            <a:r>
              <a:rPr sz="1600"/>
              <a:t> </a:t>
            </a:r>
            <a:r>
              <a:rPr lang="en-US" sz="1600"/>
              <a:t>через</a:t>
            </a:r>
            <a:r>
              <a:rPr sz="1600"/>
              <a:t> </a:t>
            </a:r>
            <a:r>
              <a:rPr lang="en-US" sz="1600"/>
              <a:t>Россию,</a:t>
            </a:r>
            <a:r>
              <a:rPr sz="1600"/>
              <a:t> дополнительно запросили:</a:t>
            </a:r>
          </a:p>
          <a:p>
            <a:r>
              <a:rPr sz="1600"/>
              <a:t>  свидетельство о рождении,</a:t>
            </a:r>
          </a:p>
          <a:p>
            <a:r>
              <a:rPr sz="1600"/>
              <a:t>  вид на жительство </a:t>
            </a:r>
            <a:r>
              <a:rPr lang="en-US" sz="1600"/>
              <a:t>РФ</a:t>
            </a:r>
            <a:r>
              <a:rPr sz="1600"/>
              <a:t>,</a:t>
            </a:r>
          </a:p>
          <a:p>
            <a:r>
              <a:rPr sz="1600"/>
              <a:t>  справку из вуза,</a:t>
            </a:r>
          </a:p>
          <a:p>
            <a:r>
              <a:rPr sz="1600"/>
              <a:t>  выписку со счета с остатком от 80 000 рублей</a:t>
            </a:r>
            <a:r>
              <a:rPr lang="en-US" sz="1600"/>
              <a:t>,</a:t>
            </a:r>
          </a:p>
          <a:p>
            <a:r>
              <a:rPr sz="1600"/>
              <a:t>  </a:t>
            </a:r>
            <a:r>
              <a:rPr lang="en-US" sz="1600"/>
              <a:t>справку</a:t>
            </a:r>
            <a:r>
              <a:rPr sz="1600"/>
              <a:t> </a:t>
            </a:r>
            <a:r>
              <a:rPr lang="en-US" sz="1600"/>
              <a:t>об</a:t>
            </a:r>
            <a:r>
              <a:rPr sz="1600"/>
              <a:t> </a:t>
            </a:r>
            <a:r>
              <a:rPr lang="en-US" sz="1600"/>
              <a:t>отсутствии судимости.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027" b="6163"/>
          <a:stretch>
            <a:fillRect/>
          </a:stretch>
        </p:blipFill>
        <p:spPr>
          <a:xfrm>
            <a:off x="8061830" y="1672970"/>
            <a:ext cx="3806320" cy="3512060"/>
          </a:xfrm>
          <a:prstGeom prst="hexagon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313055" y="288925"/>
            <a:ext cx="10515600" cy="1325563"/>
          </a:xfrm>
        </p:spPr>
        <p:txBody>
          <a:bodyPr/>
          <a:lstStyle/>
          <a:p>
            <a:r>
              <a:rPr lang="ru-RU" altLang="en-US"/>
              <a:t>Бэйханский университет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485" y="1926590"/>
            <a:ext cx="6226810" cy="3802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 err="1"/>
              <a:t>Бэйхан</a:t>
            </a:r>
            <a:r>
              <a:rPr lang="en-US" sz="1600" dirty="0"/>
              <a:t> (</a:t>
            </a:r>
            <a:r>
              <a:rPr lang="en-US" sz="1600" dirty="0" err="1"/>
              <a:t>Пекинский</a:t>
            </a:r>
            <a:r>
              <a:rPr lang="en-US" sz="1600" dirty="0"/>
              <a:t> </a:t>
            </a:r>
            <a:r>
              <a:rPr lang="en-US" sz="1600" dirty="0" err="1"/>
              <a:t>университет</a:t>
            </a:r>
            <a:r>
              <a:rPr lang="en-US" sz="1600" dirty="0"/>
              <a:t> </a:t>
            </a:r>
            <a:r>
              <a:rPr lang="en-US" sz="1600" dirty="0" err="1"/>
              <a:t>аэронавтики</a:t>
            </a:r>
            <a:r>
              <a:rPr lang="en-US" sz="1600" dirty="0"/>
              <a:t> и </a:t>
            </a:r>
            <a:r>
              <a:rPr lang="en-US" sz="1600" dirty="0" err="1"/>
              <a:t>астронавтики</a:t>
            </a:r>
            <a:r>
              <a:rPr lang="en-US" sz="1600" dirty="0"/>
              <a:t>) </a:t>
            </a:r>
            <a:r>
              <a:rPr lang="en-US" sz="1600" dirty="0" err="1"/>
              <a:t>основан</a:t>
            </a:r>
            <a:r>
              <a:rPr lang="en-US" sz="1600" dirty="0"/>
              <a:t> в 1952 </a:t>
            </a:r>
            <a:r>
              <a:rPr lang="en-US" sz="1600" dirty="0" err="1"/>
              <a:t>году</a:t>
            </a:r>
            <a:r>
              <a:rPr lang="en-US" sz="1600" dirty="0"/>
              <a:t> </a:t>
            </a:r>
            <a:r>
              <a:rPr lang="en-US" sz="1600" dirty="0" err="1"/>
              <a:t>путем</a:t>
            </a:r>
            <a:r>
              <a:rPr lang="en-US" sz="1600" dirty="0"/>
              <a:t> </a:t>
            </a:r>
            <a:r>
              <a:rPr lang="en-US" sz="1600" dirty="0" err="1"/>
              <a:t>слияния</a:t>
            </a:r>
            <a:r>
              <a:rPr lang="en-US" sz="1600" dirty="0"/>
              <a:t> </a:t>
            </a:r>
            <a:r>
              <a:rPr lang="en-US" sz="1600" dirty="0" err="1"/>
              <a:t>авиационных</a:t>
            </a:r>
            <a:r>
              <a:rPr lang="en-US" sz="1600" dirty="0"/>
              <a:t> </a:t>
            </a:r>
            <a:r>
              <a:rPr lang="en-US" sz="1600" dirty="0" err="1"/>
              <a:t>факультетов</a:t>
            </a:r>
            <a:r>
              <a:rPr lang="en-US" sz="1600" dirty="0"/>
              <a:t> </a:t>
            </a:r>
            <a:r>
              <a:rPr lang="en-US" sz="1600" dirty="0" err="1"/>
              <a:t>восьми</a:t>
            </a:r>
            <a:r>
              <a:rPr lang="en-US" sz="1600" dirty="0"/>
              <a:t> </a:t>
            </a:r>
            <a:r>
              <a:rPr lang="en-US" sz="1600" dirty="0" err="1"/>
              <a:t>ведущих</a:t>
            </a:r>
            <a:r>
              <a:rPr lang="en-US" sz="1600" dirty="0"/>
              <a:t> </a:t>
            </a:r>
            <a:r>
              <a:rPr lang="en-US" sz="1600" dirty="0" err="1"/>
              <a:t>университетов</a:t>
            </a:r>
            <a:r>
              <a:rPr lang="en-US" sz="1600" dirty="0"/>
              <a:t> </a:t>
            </a:r>
            <a:r>
              <a:rPr lang="en-US" sz="1600" dirty="0" err="1"/>
              <a:t>Китая</a:t>
            </a:r>
            <a:r>
              <a:rPr lang="en-US" sz="1600" dirty="0"/>
              <a:t>, </a:t>
            </a:r>
            <a:r>
              <a:rPr lang="en-US" sz="1600" dirty="0" err="1"/>
              <a:t>включая</a:t>
            </a:r>
            <a:r>
              <a:rPr lang="en-US" sz="1600" dirty="0"/>
              <a:t> </a:t>
            </a:r>
            <a:r>
              <a:rPr lang="en-US" sz="1600" dirty="0" err="1"/>
              <a:t>Цинхуа</a:t>
            </a:r>
            <a:r>
              <a:rPr lang="en-US" sz="1600" dirty="0"/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Входит</a:t>
            </a:r>
            <a:r>
              <a:rPr lang="en-US" sz="1600" dirty="0"/>
              <a:t> в </a:t>
            </a:r>
            <a:r>
              <a:rPr lang="en-US" sz="1600" dirty="0" err="1"/>
              <a:t>число</a:t>
            </a:r>
            <a:r>
              <a:rPr lang="en-US" sz="1600" dirty="0"/>
              <a:t> </a:t>
            </a:r>
            <a:r>
              <a:rPr lang="en-US" sz="1600" dirty="0" err="1"/>
              <a:t>ключевых</a:t>
            </a:r>
            <a:r>
              <a:rPr lang="en-US" sz="1600" dirty="0"/>
              <a:t> </a:t>
            </a:r>
            <a:r>
              <a:rPr lang="en-US" sz="1600" dirty="0" err="1"/>
              <a:t>вузов</a:t>
            </a:r>
            <a:r>
              <a:rPr lang="en-US" sz="1600" dirty="0"/>
              <a:t> </a:t>
            </a:r>
            <a:r>
              <a:rPr lang="en-US" sz="1600" dirty="0" err="1"/>
              <a:t>страны</a:t>
            </a:r>
            <a:r>
              <a:rPr lang="en-US" sz="1600" dirty="0"/>
              <a:t>, </a:t>
            </a:r>
            <a:r>
              <a:rPr lang="en-US" sz="1600" dirty="0" err="1"/>
              <a:t>поддерживаемых</a:t>
            </a:r>
            <a:r>
              <a:rPr lang="en-US" sz="1600" dirty="0"/>
              <a:t> </a:t>
            </a:r>
            <a:r>
              <a:rPr lang="en-US" sz="1600" dirty="0" err="1"/>
              <a:t>программами</a:t>
            </a:r>
            <a:r>
              <a:rPr lang="en-US" sz="1600" dirty="0"/>
              <a:t> «</a:t>
            </a:r>
            <a:r>
              <a:rPr lang="en-US" sz="1600" dirty="0" err="1"/>
              <a:t>Проект</a:t>
            </a:r>
            <a:r>
              <a:rPr lang="en-US" sz="1600" dirty="0"/>
              <a:t> 211» и «</a:t>
            </a:r>
            <a:r>
              <a:rPr lang="en-US" sz="1600" dirty="0" err="1"/>
              <a:t>Проект</a:t>
            </a:r>
            <a:r>
              <a:rPr lang="en-US" sz="1600" dirty="0"/>
              <a:t> 985»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Специализация</a:t>
            </a:r>
            <a:r>
              <a:rPr lang="en-US" sz="1600" dirty="0"/>
              <a:t>: </a:t>
            </a:r>
            <a:r>
              <a:rPr lang="en-US" sz="1600" dirty="0" err="1"/>
              <a:t>авиация</a:t>
            </a:r>
            <a:r>
              <a:rPr lang="en-US" sz="1600" dirty="0"/>
              <a:t>, </a:t>
            </a:r>
            <a:r>
              <a:rPr lang="en-US" sz="1600" dirty="0" err="1"/>
              <a:t>космонавтика</a:t>
            </a:r>
            <a:r>
              <a:rPr lang="en-US" sz="1600" dirty="0"/>
              <a:t>, </a:t>
            </a:r>
            <a:r>
              <a:rPr lang="en-US" sz="1600" dirty="0" err="1"/>
              <a:t>информационные</a:t>
            </a:r>
            <a:r>
              <a:rPr lang="en-US" sz="1600" dirty="0"/>
              <a:t> </a:t>
            </a:r>
            <a:r>
              <a:rPr lang="en-US" sz="1600" dirty="0" err="1"/>
              <a:t>технологии</a:t>
            </a:r>
            <a:r>
              <a:rPr lang="en-US" sz="1600" dirty="0"/>
              <a:t>, </a:t>
            </a:r>
            <a:r>
              <a:rPr lang="en-US" sz="1600" dirty="0" err="1"/>
              <a:t>инженерия</a:t>
            </a:r>
            <a:r>
              <a:rPr lang="en-US" sz="1600" dirty="0"/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Университет</a:t>
            </a:r>
            <a:r>
              <a:rPr lang="en-US" sz="1600" dirty="0"/>
              <a:t> </a:t>
            </a:r>
            <a:r>
              <a:rPr lang="en-US" sz="1600" dirty="0" err="1"/>
              <a:t>имеет</a:t>
            </a:r>
            <a:r>
              <a:rPr lang="en-US" sz="1600" dirty="0"/>
              <a:t> </a:t>
            </a:r>
            <a:r>
              <a:rPr lang="en-US" sz="1600" dirty="0" err="1"/>
              <a:t>три</a:t>
            </a:r>
            <a:r>
              <a:rPr lang="en-US" sz="1600" dirty="0"/>
              <a:t> </a:t>
            </a:r>
            <a:r>
              <a:rPr lang="en-US" sz="1600" dirty="0" err="1"/>
              <a:t>кампуса</a:t>
            </a:r>
            <a:r>
              <a:rPr lang="en-US" sz="1600" dirty="0"/>
              <a:t> :</a:t>
            </a:r>
          </a:p>
          <a:p>
            <a:r>
              <a:rPr lang="ru-RU" sz="1600" dirty="0"/>
              <a:t>      </a:t>
            </a:r>
            <a:r>
              <a:rPr lang="en-US" sz="1600" dirty="0"/>
              <a:t>  </a:t>
            </a:r>
            <a:r>
              <a:rPr lang="ru-RU" sz="1600" dirty="0"/>
              <a:t>-</a:t>
            </a:r>
            <a:r>
              <a:rPr lang="en-US" sz="1600" dirty="0"/>
              <a:t> </a:t>
            </a:r>
            <a:r>
              <a:rPr lang="en-US" sz="1600" dirty="0" err="1"/>
              <a:t>Центральный</a:t>
            </a:r>
            <a:r>
              <a:rPr lang="en-US" sz="1600" dirty="0"/>
              <a:t> </a:t>
            </a:r>
            <a:r>
              <a:rPr lang="en-US" sz="1600" dirty="0" err="1"/>
              <a:t>кампус</a:t>
            </a:r>
            <a:r>
              <a:rPr lang="en-US" sz="1600" dirty="0"/>
              <a:t> (</a:t>
            </a:r>
            <a:r>
              <a:rPr lang="en-US" sz="1600" dirty="0" err="1"/>
              <a:t>район</a:t>
            </a:r>
            <a:r>
              <a:rPr lang="en-US" sz="1600" dirty="0"/>
              <a:t> </a:t>
            </a:r>
            <a:r>
              <a:rPr lang="en-US" sz="1600" dirty="0" err="1"/>
              <a:t>Сюэюаньлу</a:t>
            </a:r>
            <a:r>
              <a:rPr lang="en-US" sz="1600" dirty="0"/>
              <a:t>, 37) </a:t>
            </a:r>
            <a:endParaRPr lang="ru-RU" sz="1600" dirty="0"/>
          </a:p>
          <a:p>
            <a:r>
              <a:rPr lang="ru-RU" sz="1600" dirty="0"/>
              <a:t>        - </a:t>
            </a:r>
            <a:r>
              <a:rPr lang="en-US" sz="1600" dirty="0" err="1"/>
              <a:t>Шахэ-кампус</a:t>
            </a:r>
            <a:r>
              <a:rPr lang="en-US" sz="1600" dirty="0"/>
              <a:t> (</a:t>
            </a:r>
            <a:r>
              <a:rPr lang="en-US" sz="1600" dirty="0" err="1"/>
              <a:t>район</a:t>
            </a:r>
            <a:r>
              <a:rPr lang="en-US" sz="1600" dirty="0"/>
              <a:t> </a:t>
            </a:r>
            <a:r>
              <a:rPr lang="en-US" sz="1600" dirty="0" err="1"/>
              <a:t>Чанпин</a:t>
            </a:r>
            <a:r>
              <a:rPr lang="en-US" sz="1600" dirty="0"/>
              <a:t>) </a:t>
            </a:r>
            <a:endParaRPr lang="ru-RU" sz="1600" dirty="0"/>
          </a:p>
          <a:p>
            <a:r>
              <a:rPr lang="ru-RU" sz="1600" dirty="0"/>
              <a:t>        - </a:t>
            </a:r>
            <a:r>
              <a:rPr lang="en-US" sz="1600" dirty="0" err="1"/>
              <a:t>Ханчжоуский</a:t>
            </a:r>
            <a:r>
              <a:rPr lang="en-US" sz="1600" dirty="0"/>
              <a:t> </a:t>
            </a:r>
            <a:r>
              <a:rPr lang="en-US" sz="1600" dirty="0" err="1"/>
              <a:t>международный</a:t>
            </a:r>
            <a:r>
              <a:rPr lang="en-US" sz="1600" dirty="0"/>
              <a:t> </a:t>
            </a:r>
            <a:r>
              <a:rPr lang="en-US" sz="1600" dirty="0" err="1"/>
              <a:t>кампус</a:t>
            </a:r>
            <a:r>
              <a:rPr lang="en-US" sz="1600" dirty="0"/>
              <a:t> – </a:t>
            </a:r>
            <a:r>
              <a:rPr lang="en-US" sz="1600" dirty="0" err="1"/>
              <a:t>открыт</a:t>
            </a:r>
            <a:r>
              <a:rPr lang="en-US" sz="1600" dirty="0"/>
              <a:t> в </a:t>
            </a:r>
            <a:r>
              <a:rPr lang="en-US" sz="1600" dirty="0" err="1"/>
              <a:t>последние</a:t>
            </a:r>
            <a:r>
              <a:rPr lang="en-US" sz="1600" dirty="0"/>
              <a:t> </a:t>
            </a:r>
            <a:r>
              <a:rPr lang="en-US" sz="1600" dirty="0" err="1"/>
              <a:t>годы</a:t>
            </a:r>
            <a:r>
              <a:rPr lang="en-US" sz="1600" dirty="0"/>
              <a:t> </a:t>
            </a:r>
            <a:r>
              <a:rPr lang="en-US" sz="1600" dirty="0" err="1"/>
              <a:t>для</a:t>
            </a:r>
            <a:r>
              <a:rPr lang="en-US" sz="1600" dirty="0"/>
              <a:t> </a:t>
            </a:r>
            <a:r>
              <a:rPr lang="en-US" sz="1600" dirty="0" err="1"/>
              <a:t>международных</a:t>
            </a:r>
            <a:r>
              <a:rPr lang="en-US" sz="1600" dirty="0"/>
              <a:t> </a:t>
            </a:r>
            <a:r>
              <a:rPr lang="en-US" sz="1600" dirty="0" err="1"/>
              <a:t>программ</a:t>
            </a:r>
            <a:r>
              <a:rPr lang="en-US" sz="1600" dirty="0"/>
              <a:t> и </a:t>
            </a:r>
            <a:r>
              <a:rPr lang="en-US" sz="1600" dirty="0" err="1"/>
              <a:t>совместных</a:t>
            </a:r>
            <a:r>
              <a:rPr lang="en-US" sz="1600" dirty="0"/>
              <a:t> </a:t>
            </a:r>
            <a:r>
              <a:rPr lang="en-US" sz="1600" dirty="0" err="1"/>
              <a:t>исследований</a:t>
            </a:r>
            <a:r>
              <a:rPr lang="en-US" sz="1600" dirty="0"/>
              <a:t> .</a:t>
            </a:r>
          </a:p>
          <a:p>
            <a:endParaRPr lang="en-US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54453" y="192343"/>
            <a:ext cx="10515600" cy="1325563"/>
          </a:xfrm>
        </p:spPr>
        <p:txBody>
          <a:bodyPr/>
          <a:lstStyle/>
          <a:p>
            <a:r>
              <a:rPr lang="ru-RU" altLang="en-US" dirty="0"/>
              <a:t>День заселения</a:t>
            </a:r>
          </a:p>
        </p:txBody>
      </p:sp>
      <p:sp>
        <p:nvSpPr>
          <p:cNvPr id="3" name="Замещающее содержимое 2"/>
          <p:cNvSpPr>
            <a:spLocks noGrp="1" noEditPoints="1"/>
          </p:cNvSpPr>
          <p:nvPr>
            <p:ph idx="1"/>
          </p:nvPr>
        </p:nvSpPr>
        <p:spPr>
          <a:xfrm>
            <a:off x="952607" y="1715578"/>
            <a:ext cx="4703445" cy="4220210"/>
          </a:xfrm>
        </p:spPr>
        <p:txBody>
          <a:bodyPr>
            <a:normAutofit lnSpcReduction="10000"/>
          </a:bodyPr>
          <a:lstStyle/>
          <a:p>
            <a:r>
              <a:rPr lang="ru-RU" altLang="en-US" sz="1800" dirty="0"/>
              <a:t>В день прилета нас встретили в аэропорту и отвезли в центральный кампус на регистрацию.</a:t>
            </a:r>
          </a:p>
          <a:p>
            <a:r>
              <a:rPr lang="ru-RU" altLang="en-US" sz="1800" dirty="0"/>
              <a:t>Выдали университетский </a:t>
            </a:r>
            <a:r>
              <a:rPr lang="ru-RU" altLang="en-US" sz="1800" dirty="0" err="1"/>
              <a:t>мерч</a:t>
            </a:r>
            <a:r>
              <a:rPr lang="ru-RU" altLang="en-US" sz="1800" dirty="0"/>
              <a:t> (футболки, сумки).</a:t>
            </a:r>
          </a:p>
          <a:p>
            <a:r>
              <a:rPr lang="ru-RU" altLang="en-US" sz="1800" dirty="0"/>
              <a:t>Помогли оформить медицинскую страховку и сделать сим-карты – без этого не заселяют.</a:t>
            </a:r>
          </a:p>
          <a:p>
            <a:r>
              <a:rPr lang="ru-RU" altLang="en-US" sz="1800" dirty="0"/>
              <a:t>После регистрации повезли в </a:t>
            </a:r>
            <a:r>
              <a:rPr lang="ru-RU" altLang="en-US" sz="1800" dirty="0" err="1"/>
              <a:t>Шахэ</a:t>
            </a:r>
            <a:r>
              <a:rPr lang="ru-RU" altLang="en-US" sz="1800" dirty="0"/>
              <a:t>-кампус (Нам дали возможность выбрать в каком кампусе проживать (Центральный или Шахе), выбирали по критерию - где будет больше пар).</a:t>
            </a:r>
          </a:p>
          <a:p>
            <a:r>
              <a:rPr lang="ru-RU" altLang="en-US" sz="1800" dirty="0"/>
              <a:t>В общежитии матрасы, подушки и одеяла не выдают – пришлось докупать самостоятельно в ближайшем магазине.</a:t>
            </a:r>
          </a:p>
        </p:txBody>
      </p:sp>
      <p:sp>
        <p:nvSpPr>
          <p:cNvPr id="9" name="Шестиугольник 8"/>
          <p:cNvSpPr/>
          <p:nvPr/>
        </p:nvSpPr>
        <p:spPr>
          <a:xfrm>
            <a:off x="8438758" y="3471987"/>
            <a:ext cx="2974430" cy="2391229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>
            <a:off x="5948243" y="1970768"/>
            <a:ext cx="2890958" cy="2507116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8438758" y="505291"/>
            <a:ext cx="3044356" cy="2621302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306859" y="370844"/>
            <a:ext cx="5662930" cy="1215390"/>
          </a:xfrm>
        </p:spPr>
        <p:txBody>
          <a:bodyPr/>
          <a:lstStyle/>
          <a:p>
            <a:r>
              <a:rPr lang="en-US" altLang="en-US" dirty="0">
                <a:sym typeface="+mn-ea"/>
              </a:rPr>
              <a:t>Shahe campus</a:t>
            </a:r>
            <a:endParaRPr lang="ru-RU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6859" y="2324444"/>
            <a:ext cx="4658992" cy="228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Площадь</a:t>
            </a:r>
            <a:r>
              <a:rPr lang="en-US" dirty="0"/>
              <a:t> </a:t>
            </a:r>
            <a:r>
              <a:rPr lang="en-US" dirty="0" err="1"/>
              <a:t>кампуса</a:t>
            </a:r>
            <a:r>
              <a:rPr lang="en-US" dirty="0"/>
              <a:t> – </a:t>
            </a:r>
            <a:r>
              <a:rPr lang="en-US" dirty="0" err="1"/>
              <a:t>около</a:t>
            </a:r>
            <a:r>
              <a:rPr lang="en-US" dirty="0"/>
              <a:t> 97 </a:t>
            </a:r>
            <a:r>
              <a:rPr lang="en-US" dirty="0" err="1"/>
              <a:t>гектаров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Рассчитан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15</a:t>
            </a:r>
            <a:r>
              <a:rPr lang="ru-RU" dirty="0"/>
              <a:t>-</a:t>
            </a:r>
            <a:r>
              <a:rPr lang="en-US" dirty="0"/>
              <a:t>18 </a:t>
            </a:r>
            <a:r>
              <a:rPr lang="en-US" dirty="0" err="1"/>
              <a:t>тысяч</a:t>
            </a:r>
            <a:r>
              <a:rPr lang="en-US" dirty="0"/>
              <a:t> </a:t>
            </a:r>
            <a:r>
              <a:rPr lang="en-US" dirty="0" err="1"/>
              <a:t>студентов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Вся</a:t>
            </a:r>
            <a:r>
              <a:rPr lang="en-US" dirty="0"/>
              <a:t> </a:t>
            </a:r>
            <a:r>
              <a:rPr lang="en-US" dirty="0" err="1"/>
              <a:t>инфраструктура</a:t>
            </a:r>
            <a:r>
              <a:rPr lang="en-US" dirty="0"/>
              <a:t> в </a:t>
            </a:r>
            <a:r>
              <a:rPr lang="en-US" dirty="0" err="1"/>
              <a:t>пешей</a:t>
            </a:r>
            <a:r>
              <a:rPr lang="en-US" dirty="0"/>
              <a:t> </a:t>
            </a:r>
            <a:r>
              <a:rPr lang="en-US" dirty="0" err="1"/>
              <a:t>доступности</a:t>
            </a:r>
            <a:r>
              <a:rPr lang="en-US" dirty="0"/>
              <a:t>: </a:t>
            </a:r>
            <a:r>
              <a:rPr lang="en-US" dirty="0" err="1"/>
              <a:t>учебные</a:t>
            </a:r>
            <a:r>
              <a:rPr lang="en-US" dirty="0"/>
              <a:t> </a:t>
            </a:r>
            <a:r>
              <a:rPr lang="en-US" dirty="0" err="1"/>
              <a:t>корпуса</a:t>
            </a:r>
            <a:r>
              <a:rPr lang="en-US" dirty="0"/>
              <a:t>, </a:t>
            </a:r>
            <a:r>
              <a:rPr lang="en-US" dirty="0" err="1"/>
              <a:t>библиотека</a:t>
            </a:r>
            <a:r>
              <a:rPr lang="en-US" dirty="0"/>
              <a:t>, </a:t>
            </a:r>
            <a:r>
              <a:rPr lang="en-US" dirty="0" err="1"/>
              <a:t>столовые</a:t>
            </a:r>
            <a:r>
              <a:rPr lang="en-US" dirty="0"/>
              <a:t>, </a:t>
            </a:r>
            <a:r>
              <a:rPr lang="en-US" dirty="0" err="1"/>
              <a:t>спортивные</a:t>
            </a:r>
            <a:r>
              <a:rPr lang="en-US" dirty="0"/>
              <a:t> </a:t>
            </a:r>
            <a:r>
              <a:rPr lang="en-US" dirty="0" err="1"/>
              <a:t>объекты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Кампус</a:t>
            </a:r>
            <a:r>
              <a:rPr lang="en-US" dirty="0"/>
              <a:t> </a:t>
            </a:r>
            <a:r>
              <a:rPr lang="en-US" dirty="0" err="1"/>
              <a:t>находится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пределами</a:t>
            </a:r>
            <a:r>
              <a:rPr lang="en-US" dirty="0"/>
              <a:t> </a:t>
            </a:r>
            <a:r>
              <a:rPr lang="en-US" dirty="0" err="1"/>
              <a:t>центра</a:t>
            </a:r>
            <a:r>
              <a:rPr lang="en-US" dirty="0"/>
              <a:t> </a:t>
            </a:r>
            <a:r>
              <a:rPr lang="en-US" dirty="0" err="1"/>
              <a:t>Пекина</a:t>
            </a:r>
            <a:r>
              <a:rPr lang="en-US" dirty="0"/>
              <a:t>,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метро</a:t>
            </a:r>
            <a:r>
              <a:rPr lang="en-US" dirty="0"/>
              <a:t> – </a:t>
            </a:r>
            <a:r>
              <a:rPr lang="en-US" dirty="0" err="1"/>
              <a:t>около</a:t>
            </a:r>
            <a:r>
              <a:rPr lang="en-US" dirty="0"/>
              <a:t> 15</a:t>
            </a:r>
            <a:r>
              <a:rPr lang="ru-RU" dirty="0"/>
              <a:t>-</a:t>
            </a:r>
            <a:r>
              <a:rPr lang="en-US" dirty="0"/>
              <a:t>20 </a:t>
            </a:r>
            <a:r>
              <a:rPr lang="en-US" dirty="0" err="1"/>
              <a:t>минут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автобусе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такси</a:t>
            </a:r>
            <a:r>
              <a:rPr lang="en-US" dirty="0"/>
              <a:t>.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7226151" y="629605"/>
            <a:ext cx="2612571" cy="2358571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5083079" y="1893646"/>
            <a:ext cx="2612571" cy="2409840"/>
          </a:xfrm>
          <a:prstGeom prst="hexagon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9407471" y="1848929"/>
            <a:ext cx="2612571" cy="2358571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264399" y="3157686"/>
            <a:ext cx="2612571" cy="2358571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53864" y="305"/>
            <a:ext cx="10515600" cy="1325563"/>
          </a:xfrm>
        </p:spPr>
        <p:txBody>
          <a:bodyPr/>
          <a:lstStyle/>
          <a:p>
            <a:r>
              <a:rPr lang="en-US" dirty="0" err="1"/>
              <a:t>Общежитие</a:t>
            </a:r>
            <a:r>
              <a:rPr dirty="0"/>
              <a:t> </a:t>
            </a:r>
            <a:r>
              <a:rPr lang="en-US" dirty="0"/>
              <a:t>и</a:t>
            </a:r>
            <a:r>
              <a:rPr dirty="0"/>
              <a:t> </a:t>
            </a:r>
            <a:r>
              <a:rPr lang="en-US" dirty="0" err="1"/>
              <a:t>столовая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2877" y="1153354"/>
            <a:ext cx="5320551" cy="1477328"/>
          </a:xfrm>
          <a:prstGeom prst="rect">
            <a:avLst/>
          </a:prstGeom>
          <a:noFill/>
          <a:ln>
            <a:round/>
          </a:ln>
          <a:effectLst/>
        </p:spPr>
        <p:txBody>
          <a:bodyPr wrap="square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Жили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в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комнатах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на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двоих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В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каждой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комнате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–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собственный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душ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и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туалет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Общих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кухонь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в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здании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нет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Система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организована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так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что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студенты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питаются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в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университетских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столовых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7754337" y="1222558"/>
            <a:ext cx="4105739" cy="1189761"/>
          </a:xfrm>
          <a:prstGeom prst="rect">
            <a:avLst/>
          </a:prstGeom>
          <a:noFill/>
          <a:ln>
            <a:round/>
          </a:ln>
          <a:effectLst/>
        </p:spPr>
        <p:txBody>
          <a:bodyPr wrap="square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Главная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столовая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Шахэ-кампуса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–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четыре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этажа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каждый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со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своим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форматом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Средний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чек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– 12</a:t>
            </a:r>
            <a:r>
              <a:rPr kumimoji="0" lang="ru-RU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-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18 </a:t>
            </a:r>
            <a:r>
              <a:rPr kumimoji="0" lang="en-US" sz="1800" b="0" i="0" u="none" strike="noStrike" kern="1200" cap="none" spc="0" baseline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юаней</a:t>
            </a:r>
            <a:r>
              <a:rPr kumimoji="0" lang="en-US" sz="1800" b="0" i="0" u="none" strike="noStrike" kern="1200" cap="none" spc="0" baseline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pic>
        <p:nvPicPr>
          <p:cNvPr id="12" name="Изображение 7" descr="20251016_1821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08113" y="2688798"/>
            <a:ext cx="2476798" cy="2190562"/>
          </a:xfrm>
          <a:prstGeom prst="hexagon">
            <a:avLst/>
          </a:prstGeom>
          <a:ln>
            <a:round/>
          </a:ln>
          <a:effectLst/>
        </p:spPr>
      </p:pic>
      <p:pic>
        <p:nvPicPr>
          <p:cNvPr id="13" name="Изображение 5" descr="20251221_1903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07207" y="3871359"/>
            <a:ext cx="2432946" cy="2216132"/>
          </a:xfrm>
          <a:prstGeom prst="hexagon">
            <a:avLst/>
          </a:prstGeom>
          <a:ln>
            <a:round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95872" y="3871359"/>
            <a:ext cx="2460904" cy="2208791"/>
          </a:xfrm>
          <a:prstGeom prst="hexagon">
            <a:avLst/>
          </a:prstGeom>
        </p:spPr>
      </p:pic>
      <p:sp>
        <p:nvSpPr>
          <p:cNvPr id="4" name="Шестиугольник 3"/>
          <p:cNvSpPr/>
          <p:nvPr/>
        </p:nvSpPr>
        <p:spPr>
          <a:xfrm>
            <a:off x="548005" y="3719195"/>
            <a:ext cx="2548890" cy="2200275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/>
          <p:cNvSpPr/>
          <p:nvPr/>
        </p:nvSpPr>
        <p:spPr>
          <a:xfrm>
            <a:off x="3266598" y="3114765"/>
            <a:ext cx="2359188" cy="2089482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60985" y="172277"/>
            <a:ext cx="11771630" cy="1325880"/>
          </a:xfrm>
        </p:spPr>
        <p:txBody>
          <a:bodyPr>
            <a:normAutofit/>
          </a:bodyPr>
          <a:lstStyle/>
          <a:p>
            <a:r>
              <a:rPr lang="ru-RU" altLang="ru-RU"/>
              <a:t>Главный корпус и общий вид центрального кампуса (</a:t>
            </a:r>
            <a:r>
              <a:rPr lang="en-US" altLang="en-US">
                <a:sym typeface="+mn-ea"/>
              </a:rPr>
              <a:t>Road campus</a:t>
            </a:r>
            <a:r>
              <a:rPr lang="ru-RU" altLang="ru-RU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840" y="1646555"/>
            <a:ext cx="63423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Расположен</a:t>
            </a:r>
            <a:r>
              <a:rPr lang="en-US" dirty="0"/>
              <a:t> в </a:t>
            </a:r>
            <a:r>
              <a:rPr lang="en-US" dirty="0" err="1"/>
              <a:t>районе</a:t>
            </a:r>
            <a:r>
              <a:rPr lang="en-US" dirty="0"/>
              <a:t> </a:t>
            </a:r>
            <a:r>
              <a:rPr lang="en-US" dirty="0" err="1"/>
              <a:t>Хайдянь</a:t>
            </a:r>
            <a:r>
              <a:rPr lang="en-US" dirty="0"/>
              <a:t>, </a:t>
            </a:r>
            <a:r>
              <a:rPr lang="en-US" dirty="0" err="1"/>
              <a:t>улица</a:t>
            </a:r>
            <a:r>
              <a:rPr lang="en-US" dirty="0"/>
              <a:t> </a:t>
            </a:r>
            <a:r>
              <a:rPr lang="en-US" dirty="0" err="1"/>
              <a:t>Сюэюаньлу</a:t>
            </a:r>
            <a:r>
              <a:rPr lang="en-US" dirty="0"/>
              <a:t>, 37 – в </a:t>
            </a:r>
            <a:r>
              <a:rPr lang="en-US" dirty="0" err="1"/>
              <a:t>центре</a:t>
            </a:r>
            <a:r>
              <a:rPr lang="en-US" dirty="0"/>
              <a:t> </a:t>
            </a:r>
            <a:r>
              <a:rPr lang="en-US" dirty="0" err="1"/>
              <a:t>Пекина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Площадь</a:t>
            </a:r>
            <a:r>
              <a:rPr lang="en-US" dirty="0"/>
              <a:t> – 100 </a:t>
            </a:r>
            <a:r>
              <a:rPr lang="en-US" dirty="0" err="1"/>
              <a:t>гектаров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Здесь</a:t>
            </a:r>
            <a:r>
              <a:rPr lang="en-US" dirty="0"/>
              <a:t> </a:t>
            </a:r>
            <a:r>
              <a:rPr lang="en-US" dirty="0" err="1"/>
              <a:t>учатся</a:t>
            </a:r>
            <a:r>
              <a:rPr lang="en-US" dirty="0"/>
              <a:t> </a:t>
            </a:r>
            <a:r>
              <a:rPr lang="en-US" dirty="0" err="1"/>
              <a:t>бакалавры</a:t>
            </a:r>
            <a:r>
              <a:rPr lang="en-US" dirty="0"/>
              <a:t>, </a:t>
            </a:r>
            <a:r>
              <a:rPr lang="en-US" dirty="0" err="1"/>
              <a:t>магистры</a:t>
            </a:r>
            <a:r>
              <a:rPr lang="en-US" dirty="0"/>
              <a:t> и </a:t>
            </a:r>
            <a:r>
              <a:rPr lang="en-US" dirty="0" err="1"/>
              <a:t>аспиранты</a:t>
            </a:r>
            <a:r>
              <a:rPr lang="en-US" dirty="0"/>
              <a:t> –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категории</a:t>
            </a:r>
            <a:r>
              <a:rPr lang="en-US" dirty="0"/>
              <a:t> </a:t>
            </a:r>
            <a:r>
              <a:rPr lang="en-US" dirty="0" err="1"/>
              <a:t>студентов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dirty="0"/>
              <a:t>Также в данном кампусе проходят все основные мероприятия.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территории</a:t>
            </a:r>
            <a:r>
              <a:rPr lang="en-US" dirty="0"/>
              <a:t> </a:t>
            </a:r>
            <a:r>
              <a:rPr lang="en-US" dirty="0" err="1"/>
              <a:t>находятся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         - </a:t>
            </a:r>
            <a:r>
              <a:rPr lang="en-US" dirty="0" err="1"/>
              <a:t>администрация</a:t>
            </a:r>
            <a:r>
              <a:rPr lang="en-US" dirty="0"/>
              <a:t> </a:t>
            </a:r>
            <a:r>
              <a:rPr lang="en-US" dirty="0" err="1"/>
              <a:t>университета</a:t>
            </a:r>
            <a:r>
              <a:rPr lang="en-US" dirty="0"/>
              <a:t>,</a:t>
            </a:r>
            <a:endParaRPr lang="ru-RU" dirty="0"/>
          </a:p>
          <a:p>
            <a:r>
              <a:rPr lang="ru-RU" dirty="0"/>
              <a:t>         - </a:t>
            </a:r>
            <a:r>
              <a:rPr lang="en-US" dirty="0" err="1"/>
              <a:t>большинство</a:t>
            </a:r>
            <a:r>
              <a:rPr lang="en-US" dirty="0"/>
              <a:t> </a:t>
            </a:r>
            <a:r>
              <a:rPr lang="en-US" dirty="0" err="1"/>
              <a:t>факультетов</a:t>
            </a:r>
            <a:r>
              <a:rPr lang="en-US" dirty="0"/>
              <a:t> (</a:t>
            </a:r>
            <a:r>
              <a:rPr lang="en-US" dirty="0" err="1"/>
              <a:t>включая</a:t>
            </a:r>
            <a:r>
              <a:rPr lang="en-US" dirty="0"/>
              <a:t> </a:t>
            </a:r>
            <a:r>
              <a:rPr lang="en-US" dirty="0" err="1"/>
              <a:t>гуманитарные</a:t>
            </a:r>
            <a:r>
              <a:rPr lang="en-US" dirty="0"/>
              <a:t> и </a:t>
            </a:r>
            <a:r>
              <a:rPr lang="en-US" dirty="0" err="1"/>
              <a:t>социально-экономические</a:t>
            </a:r>
            <a:r>
              <a:rPr lang="en-US" dirty="0"/>
              <a:t> </a:t>
            </a:r>
            <a:r>
              <a:rPr lang="en-US" dirty="0" err="1"/>
              <a:t>направления</a:t>
            </a:r>
            <a:r>
              <a:rPr lang="en-US" dirty="0"/>
              <a:t>),</a:t>
            </a:r>
          </a:p>
          <a:p>
            <a:r>
              <a:rPr lang="ru-RU" dirty="0"/>
              <a:t>          - </a:t>
            </a:r>
            <a:r>
              <a:rPr lang="en-US" dirty="0" err="1"/>
              <a:t>музей</a:t>
            </a:r>
            <a:r>
              <a:rPr lang="en-US" dirty="0"/>
              <a:t> </a:t>
            </a:r>
            <a:r>
              <a:rPr lang="en-US" dirty="0" err="1"/>
              <a:t>авиации</a:t>
            </a:r>
            <a:r>
              <a:rPr lang="en-US" dirty="0"/>
              <a:t> и </a:t>
            </a:r>
            <a:r>
              <a:rPr lang="en-US" dirty="0" err="1"/>
              <a:t>космонавтики</a:t>
            </a:r>
            <a:r>
              <a:rPr lang="en-US" dirty="0"/>
              <a:t> </a:t>
            </a:r>
            <a:r>
              <a:rPr lang="en-US" dirty="0" err="1"/>
              <a:t>Бэйхана</a:t>
            </a:r>
            <a:r>
              <a:rPr lang="en-US" dirty="0"/>
              <a:t> – </a:t>
            </a:r>
            <a:r>
              <a:rPr lang="en-US" dirty="0" err="1"/>
              <a:t>один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крупнейших</a:t>
            </a:r>
            <a:r>
              <a:rPr lang="en-US" dirty="0"/>
              <a:t> в </a:t>
            </a:r>
            <a:r>
              <a:rPr lang="en-US" dirty="0" err="1"/>
              <a:t>Китае</a:t>
            </a:r>
            <a:r>
              <a:rPr lang="en-US" dirty="0"/>
              <a:t>, </a:t>
            </a:r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выставлены</a:t>
            </a:r>
            <a:r>
              <a:rPr lang="en-US" dirty="0"/>
              <a:t> </a:t>
            </a:r>
            <a:r>
              <a:rPr lang="en-US" dirty="0" err="1"/>
              <a:t>реальные</a:t>
            </a:r>
            <a:r>
              <a:rPr lang="en-US" dirty="0"/>
              <a:t> </a:t>
            </a:r>
            <a:r>
              <a:rPr lang="en-US" dirty="0" err="1"/>
              <a:t>самолеты</a:t>
            </a:r>
            <a:r>
              <a:rPr lang="en-US" dirty="0"/>
              <a:t>, </a:t>
            </a:r>
            <a:r>
              <a:rPr lang="en-US" dirty="0" err="1"/>
              <a:t>двигатели</a:t>
            </a:r>
            <a:r>
              <a:rPr lang="en-US" dirty="0"/>
              <a:t> и </a:t>
            </a:r>
            <a:r>
              <a:rPr lang="en-US" dirty="0" err="1"/>
              <a:t>космические</a:t>
            </a:r>
            <a:r>
              <a:rPr lang="en-US" dirty="0"/>
              <a:t> </a:t>
            </a:r>
            <a:r>
              <a:rPr lang="en-US" dirty="0" err="1"/>
              <a:t>аппараты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В </a:t>
            </a:r>
            <a:r>
              <a:rPr lang="en-US" dirty="0" err="1"/>
              <a:t>центральном</a:t>
            </a:r>
            <a:r>
              <a:rPr lang="en-US" dirty="0"/>
              <a:t> </a:t>
            </a:r>
            <a:r>
              <a:rPr lang="en-US" dirty="0" err="1"/>
              <a:t>кампусе</a:t>
            </a:r>
            <a:r>
              <a:rPr lang="en-US" dirty="0"/>
              <a:t> </a:t>
            </a:r>
            <a:r>
              <a:rPr lang="en-US" dirty="0" err="1"/>
              <a:t>проводятся</a:t>
            </a:r>
            <a:r>
              <a:rPr lang="en-US" dirty="0"/>
              <a:t> </a:t>
            </a:r>
            <a:r>
              <a:rPr lang="en-US" dirty="0" err="1"/>
              <a:t>официальные</a:t>
            </a:r>
            <a:r>
              <a:rPr lang="en-US" dirty="0"/>
              <a:t> </a:t>
            </a:r>
            <a:r>
              <a:rPr lang="en-US" dirty="0" err="1"/>
              <a:t>мероприятия</a:t>
            </a:r>
            <a:r>
              <a:rPr lang="en-US" dirty="0"/>
              <a:t>, </a:t>
            </a:r>
            <a:r>
              <a:rPr lang="en-US" dirty="0" err="1"/>
              <a:t>защиты</a:t>
            </a:r>
            <a:r>
              <a:rPr lang="en-US" dirty="0"/>
              <a:t> </a:t>
            </a:r>
            <a:r>
              <a:rPr lang="en-US" dirty="0" err="1"/>
              <a:t>диссертаций</a:t>
            </a:r>
            <a:r>
              <a:rPr lang="en-US" dirty="0"/>
              <a:t>, </a:t>
            </a:r>
            <a:r>
              <a:rPr lang="en-US" dirty="0" err="1"/>
              <a:t>крупные</a:t>
            </a:r>
            <a:r>
              <a:rPr lang="en-US" dirty="0"/>
              <a:t> </a:t>
            </a:r>
            <a:r>
              <a:rPr lang="en-US" dirty="0" err="1"/>
              <a:t>конференции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Шестиугольник 2"/>
          <p:cNvSpPr/>
          <p:nvPr/>
        </p:nvSpPr>
        <p:spPr>
          <a:xfrm>
            <a:off x="6901387" y="856343"/>
            <a:ext cx="2738520" cy="2380343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9153733" y="2125957"/>
            <a:ext cx="2738520" cy="2380343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6840908" y="3374572"/>
            <a:ext cx="2738520" cy="2380343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304800" y="253448"/>
            <a:ext cx="10342880" cy="1325880"/>
          </a:xfrm>
        </p:spPr>
        <p:txBody>
          <a:bodyPr/>
          <a:lstStyle/>
          <a:p>
            <a:r>
              <a:rPr lang="ru-RU" altLang="en-US" dirty="0"/>
              <a:t>Учебные корпуса кампуса </a:t>
            </a:r>
            <a:r>
              <a:rPr lang="en-US" altLang="en-US" dirty="0"/>
              <a:t>Shahe</a:t>
            </a:r>
            <a:r>
              <a:rPr lang="ru-RU" altLang="en-US" dirty="0"/>
              <a:t> </a:t>
            </a:r>
            <a:r>
              <a:rPr lang="en-US" altLang="en-US" dirty="0"/>
              <a:t>campus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393" y="2187961"/>
            <a:ext cx="5069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В </a:t>
            </a:r>
            <a:r>
              <a:rPr lang="en-US" dirty="0" err="1"/>
              <a:t>Шахэ-кампусе</a:t>
            </a:r>
            <a:r>
              <a:rPr lang="en-US" dirty="0"/>
              <a:t> </a:t>
            </a:r>
            <a:r>
              <a:rPr lang="en-US" dirty="0" err="1"/>
              <a:t>несколько</a:t>
            </a:r>
            <a:r>
              <a:rPr lang="en-US" dirty="0"/>
              <a:t> </a:t>
            </a:r>
            <a:r>
              <a:rPr lang="en-US" dirty="0" err="1"/>
              <a:t>учебных</a:t>
            </a:r>
            <a:r>
              <a:rPr lang="en-US" dirty="0"/>
              <a:t> </a:t>
            </a:r>
            <a:r>
              <a:rPr lang="en-US" dirty="0" err="1"/>
              <a:t>корпусов</a:t>
            </a:r>
            <a:r>
              <a:rPr lang="en-US" dirty="0"/>
              <a:t>, </a:t>
            </a:r>
            <a:r>
              <a:rPr lang="en-US" dirty="0" err="1"/>
              <a:t>каждый</a:t>
            </a:r>
            <a:r>
              <a:rPr lang="en-US" dirty="0"/>
              <a:t> </a:t>
            </a:r>
            <a:r>
              <a:rPr lang="en-US" dirty="0" err="1"/>
              <a:t>ориентирован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определенные</a:t>
            </a:r>
            <a:r>
              <a:rPr lang="en-US" dirty="0"/>
              <a:t> </a:t>
            </a:r>
            <a:r>
              <a:rPr lang="en-US" dirty="0" err="1"/>
              <a:t>направления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Кампус</a:t>
            </a:r>
            <a:r>
              <a:rPr lang="en-US" dirty="0"/>
              <a:t> </a:t>
            </a:r>
            <a:r>
              <a:rPr lang="en-US" dirty="0" err="1"/>
              <a:t>специализируется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инженерных</a:t>
            </a:r>
            <a:r>
              <a:rPr lang="en-US" dirty="0"/>
              <a:t> и </a:t>
            </a:r>
            <a:r>
              <a:rPr lang="en-US" dirty="0" err="1"/>
              <a:t>технических</a:t>
            </a:r>
            <a:r>
              <a:rPr lang="en-US" dirty="0"/>
              <a:t> </a:t>
            </a:r>
            <a:r>
              <a:rPr lang="en-US" dirty="0" err="1"/>
              <a:t>дисциплинах</a:t>
            </a:r>
            <a:r>
              <a:rPr lang="en-US" dirty="0"/>
              <a:t> – </a:t>
            </a:r>
            <a:r>
              <a:rPr lang="en-US" dirty="0" err="1"/>
              <a:t>авиастроение</a:t>
            </a:r>
            <a:r>
              <a:rPr lang="en-US" dirty="0"/>
              <a:t>, </a:t>
            </a:r>
            <a:r>
              <a:rPr lang="en-US" dirty="0" err="1"/>
              <a:t>механика</a:t>
            </a:r>
            <a:r>
              <a:rPr lang="en-US" dirty="0"/>
              <a:t>, </a:t>
            </a:r>
            <a:r>
              <a:rPr lang="en-US" dirty="0" err="1"/>
              <a:t>материаловедение</a:t>
            </a:r>
            <a:r>
              <a:rPr lang="en-US" dirty="0"/>
              <a:t>, </a:t>
            </a:r>
            <a:r>
              <a:rPr lang="en-US" dirty="0" err="1"/>
              <a:t>физика</a:t>
            </a:r>
            <a:r>
              <a:rPr lang="en-US" dirty="0"/>
              <a:t>, </a:t>
            </a:r>
            <a:r>
              <a:rPr lang="en-US" dirty="0" err="1"/>
              <a:t>химия</a:t>
            </a:r>
            <a:r>
              <a:rPr lang="en-US" dirty="0"/>
              <a:t>, </a:t>
            </a:r>
            <a:r>
              <a:rPr lang="en-US" dirty="0" err="1"/>
              <a:t>экология</a:t>
            </a:r>
            <a:r>
              <a:rPr lang="en-US" dirty="0"/>
              <a:t>, </a:t>
            </a:r>
            <a:r>
              <a:rPr lang="en-US" dirty="0" err="1"/>
              <a:t>информационные</a:t>
            </a:r>
            <a:r>
              <a:rPr lang="en-US" dirty="0"/>
              <a:t> </a:t>
            </a:r>
            <a:r>
              <a:rPr lang="en-US" dirty="0" err="1"/>
              <a:t>технологии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Лабораторные</a:t>
            </a:r>
            <a:r>
              <a:rPr lang="en-US" dirty="0"/>
              <a:t> </a:t>
            </a:r>
            <a:r>
              <a:rPr lang="en-US" dirty="0" err="1"/>
              <a:t>корпуса</a:t>
            </a:r>
            <a:r>
              <a:rPr lang="en-US" dirty="0"/>
              <a:t> </a:t>
            </a:r>
            <a:r>
              <a:rPr lang="en-US" dirty="0" err="1"/>
              <a:t>расположены</a:t>
            </a:r>
            <a:r>
              <a:rPr lang="en-US" dirty="0"/>
              <a:t> в </a:t>
            </a:r>
            <a:r>
              <a:rPr lang="en-US" dirty="0" err="1"/>
              <a:t>центральной</a:t>
            </a:r>
            <a:r>
              <a:rPr lang="en-US" dirty="0"/>
              <a:t> </a:t>
            </a:r>
            <a:r>
              <a:rPr lang="en-US" dirty="0" err="1"/>
              <a:t>части</a:t>
            </a:r>
            <a:r>
              <a:rPr lang="en-US" dirty="0"/>
              <a:t> </a:t>
            </a:r>
            <a:r>
              <a:rPr lang="en-US" dirty="0" err="1"/>
              <a:t>кампуса</a:t>
            </a:r>
            <a:r>
              <a:rPr lang="en-US" dirty="0"/>
              <a:t> и </a:t>
            </a:r>
            <a:r>
              <a:rPr lang="en-US" dirty="0" err="1"/>
              <a:t>ближе</a:t>
            </a:r>
            <a:r>
              <a:rPr lang="en-US" dirty="0"/>
              <a:t> к </a:t>
            </a:r>
            <a:r>
              <a:rPr lang="en-US" dirty="0" err="1"/>
              <a:t>югу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общих</a:t>
            </a:r>
            <a:r>
              <a:rPr lang="en-US" dirty="0"/>
              <a:t> </a:t>
            </a:r>
            <a:r>
              <a:rPr lang="en-US" dirty="0" err="1"/>
              <a:t>дисциплин</a:t>
            </a:r>
            <a:r>
              <a:rPr lang="en-US" dirty="0"/>
              <a:t> (</a:t>
            </a:r>
            <a:r>
              <a:rPr lang="en-US" dirty="0" err="1"/>
              <a:t>иностранные</a:t>
            </a:r>
            <a:r>
              <a:rPr lang="en-US" dirty="0"/>
              <a:t> </a:t>
            </a:r>
            <a:r>
              <a:rPr lang="en-US" dirty="0" err="1"/>
              <a:t>языки</a:t>
            </a:r>
            <a:r>
              <a:rPr lang="en-US" dirty="0"/>
              <a:t> и </a:t>
            </a:r>
            <a:r>
              <a:rPr lang="en-US" dirty="0" err="1"/>
              <a:t>т.п</a:t>
            </a:r>
            <a:r>
              <a:rPr lang="en-US" dirty="0"/>
              <a:t>.) </a:t>
            </a:r>
            <a:r>
              <a:rPr lang="en-US" dirty="0" err="1"/>
              <a:t>используются</a:t>
            </a:r>
            <a:r>
              <a:rPr lang="en-US" dirty="0"/>
              <a:t> </a:t>
            </a:r>
            <a:r>
              <a:rPr lang="en-US" dirty="0" err="1"/>
              <a:t>отдельные</a:t>
            </a:r>
            <a:r>
              <a:rPr lang="en-US" dirty="0"/>
              <a:t> </a:t>
            </a:r>
            <a:r>
              <a:rPr lang="en-US" dirty="0" err="1"/>
              <a:t>корпуса</a:t>
            </a:r>
            <a:r>
              <a:rPr lang="en-US" dirty="0"/>
              <a:t>, </a:t>
            </a:r>
            <a:r>
              <a:rPr lang="en-US" dirty="0" err="1"/>
              <a:t>но</a:t>
            </a:r>
            <a:r>
              <a:rPr lang="en-US" dirty="0"/>
              <a:t> </a:t>
            </a:r>
            <a:r>
              <a:rPr lang="en-US" dirty="0" err="1"/>
              <a:t>их</a:t>
            </a:r>
            <a:r>
              <a:rPr lang="en-US" dirty="0"/>
              <a:t> </a:t>
            </a:r>
            <a:r>
              <a:rPr lang="en-US" dirty="0" err="1"/>
              <a:t>меньше</a:t>
            </a:r>
            <a:r>
              <a:rPr lang="en-US" dirty="0"/>
              <a:t>.</a:t>
            </a:r>
          </a:p>
        </p:txBody>
      </p:sp>
      <p:sp>
        <p:nvSpPr>
          <p:cNvPr id="3" name="Шестиугольник 2"/>
          <p:cNvSpPr/>
          <p:nvPr/>
        </p:nvSpPr>
        <p:spPr>
          <a:xfrm>
            <a:off x="7511149" y="1423035"/>
            <a:ext cx="2503708" cy="2171282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Шестиугольник 8"/>
          <p:cNvSpPr/>
          <p:nvPr/>
        </p:nvSpPr>
        <p:spPr>
          <a:xfrm>
            <a:off x="5422989" y="2590022"/>
            <a:ext cx="2503708" cy="2171282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7490887" y="3757008"/>
            <a:ext cx="2503708" cy="2171282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9565899" y="2592622"/>
            <a:ext cx="2503708" cy="2171282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82575" y="0"/>
            <a:ext cx="10515600" cy="1325563"/>
          </a:xfrm>
        </p:spPr>
        <p:txBody>
          <a:bodyPr/>
          <a:lstStyle/>
          <a:p>
            <a:r>
              <a:rPr lang="ru-RU" altLang="en-US" dirty="0"/>
              <a:t>Новая библиотека в кампусе </a:t>
            </a:r>
            <a:r>
              <a:rPr lang="en-US" altLang="ru-RU" dirty="0"/>
              <a:t>Shahe</a:t>
            </a:r>
          </a:p>
        </p:txBody>
      </p:sp>
      <p:sp>
        <p:nvSpPr>
          <p:cNvPr id="3" name="Замещающее содержимое 2"/>
          <p:cNvSpPr>
            <a:spLocks noGrp="1" noEditPoints="1"/>
          </p:cNvSpPr>
          <p:nvPr>
            <p:ph idx="1"/>
          </p:nvPr>
        </p:nvSpPr>
        <p:spPr>
          <a:xfrm>
            <a:off x="7353713" y="1726558"/>
            <a:ext cx="4838287" cy="4064740"/>
          </a:xfrm>
        </p:spPr>
        <p:txBody>
          <a:bodyPr>
            <a:normAutofit/>
          </a:bodyPr>
          <a:lstStyle/>
          <a:p>
            <a:r>
              <a:rPr lang="ru-RU" altLang="en-US" sz="1800" dirty="0"/>
              <a:t>Новая научная библиотека открыта в октябре 2025 года.</a:t>
            </a:r>
          </a:p>
          <a:p>
            <a:r>
              <a:rPr lang="ru-RU" altLang="en-US" sz="1800" dirty="0"/>
              <a:t>Площадь: 48 000 м², 6 надземных и 2 подземных этажа.</a:t>
            </a:r>
          </a:p>
          <a:p>
            <a:r>
              <a:rPr lang="ru-RU" altLang="en-US" sz="1800" dirty="0"/>
              <a:t>Книжный фонд: рассчитана на 3 миллиона томов, из них 700 000 в открытом доступе.</a:t>
            </a:r>
          </a:p>
          <a:p>
            <a:r>
              <a:rPr lang="ru-RU" altLang="en-US" sz="1800" dirty="0"/>
              <a:t>Читальные места: более 3 500.</a:t>
            </a:r>
          </a:p>
          <a:p>
            <a:r>
              <a:rPr lang="ru-RU" altLang="en-US" sz="1800" dirty="0"/>
              <a:t>В библиотеке есть учебные и читальные залы, зоны для групповой работы, переговорные.</a:t>
            </a:r>
          </a:p>
          <a:p>
            <a:r>
              <a:rPr lang="ru-RU" altLang="en-US" sz="1800" dirty="0"/>
              <a:t>Расположена в центральной части кампуса</a:t>
            </a:r>
          </a:p>
        </p:txBody>
      </p:sp>
      <p:sp>
        <p:nvSpPr>
          <p:cNvPr id="5" name="Шестиугольник 4"/>
          <p:cNvSpPr/>
          <p:nvPr/>
        </p:nvSpPr>
        <p:spPr>
          <a:xfrm>
            <a:off x="864389" y="4272037"/>
            <a:ext cx="2335712" cy="2057167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864389" y="2019531"/>
            <a:ext cx="2335712" cy="2057167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4725211" y="2132958"/>
            <a:ext cx="2335712" cy="2057167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2830659" y="990948"/>
            <a:ext cx="2335712" cy="2057167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>
            <a:off x="2830659" y="3243453"/>
            <a:ext cx="2335712" cy="2057167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C42F3-6D30-4C97-9BB4-D9ABACBC02F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a Club">
  <a:themeElements>
    <a:clrScheme name="Tea Club">
      <a:dk1>
        <a:sysClr val="windowText" lastClr="000000"/>
      </a:dk1>
      <a:lt1>
        <a:sysClr val="window" lastClr="FFFFFF"/>
      </a:lt1>
      <a:dk2>
        <a:srgbClr val="182945"/>
      </a:dk2>
      <a:lt2>
        <a:srgbClr val="DBEFF9"/>
      </a:lt2>
      <a:accent1>
        <a:srgbClr val="46A5E5"/>
      </a:accent1>
      <a:accent2>
        <a:srgbClr val="76B89F"/>
      </a:accent2>
      <a:accent3>
        <a:srgbClr val="92D624"/>
      </a:accent3>
      <a:accent4>
        <a:srgbClr val="0BD5D0"/>
      </a:accent4>
      <a:accent5>
        <a:srgbClr val="F2E058"/>
      </a:accent5>
      <a:accent6>
        <a:srgbClr val="9AB4CB"/>
      </a:accent6>
      <a:hlink>
        <a:srgbClr val="46A5E5"/>
      </a:hlink>
      <a:folHlink>
        <a:srgbClr val="8DC7EF"/>
      </a:folHlink>
    </a:clrScheme>
    <a:fontScheme name="Tea Club">
      <a:majorFont>
        <a:latin typeface="Arial Bold"/>
        <a:ea typeface=""/>
        <a:cs typeface=""/>
      </a:majorFont>
      <a:minorFont>
        <a:latin typeface="Calibri"/>
        <a:ea typeface=""/>
        <a:cs typeface=""/>
      </a:minorFont>
    </a:fontScheme>
    <a:fmtScheme name="Tea Club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</Words>
  <Application>Microsoft Office PowerPoint</Application>
  <PresentationFormat>Широкоэкранный</PresentationFormat>
  <Paragraphs>131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微软雅黑</vt:lpstr>
      <vt:lpstr>Arial</vt:lpstr>
      <vt:lpstr>Arial Bold</vt:lpstr>
      <vt:lpstr>Calibri</vt:lpstr>
      <vt:lpstr>Tea Club</vt:lpstr>
      <vt:lpstr>Обучение по программе обмена в Бэйханском университете</vt:lpstr>
      <vt:lpstr>Подготовка документов и виза</vt:lpstr>
      <vt:lpstr>Бэйханский университет</vt:lpstr>
      <vt:lpstr>День заселения</vt:lpstr>
      <vt:lpstr>Shahe campus</vt:lpstr>
      <vt:lpstr>Общежитие и столовая</vt:lpstr>
      <vt:lpstr>Главный корпус и общий вид центрального кампуса (Road campus)</vt:lpstr>
      <vt:lpstr>Учебные корпуса кампуса Shahe campus </vt:lpstr>
      <vt:lpstr>Новая библиотека в кампусе Shahe</vt:lpstr>
      <vt:lpstr>Лаборатория экологии и токсикологии </vt:lpstr>
      <vt:lpstr>Спортивные площадки </vt:lpstr>
      <vt:lpstr>Учебный процесс: система и выбор предметов</vt:lpstr>
      <vt:lpstr>Сложности и практические рекомендации</vt:lpstr>
      <vt:lpstr>Сложности и практические рекомендации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Таюрская Марина Сергеевна</cp:lastModifiedBy>
  <cp:revision>133</cp:revision>
  <dcterms:created xsi:type="dcterms:W3CDTF">2025-07-23T00:59:00Z</dcterms:created>
  <dcterms:modified xsi:type="dcterms:W3CDTF">2026-05-05T05:23:47Z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1049-12.2.0.23196</vt:lpwstr>
  </property>
  <property fmtid="{D5CDD505-2E9C-101B-9397-08002B2CF9AE}" pid="3" name="ICV">
    <vt:lpwstr>E9570D2E314C4FE9B5D2497FAA2293AB_13</vt:lpwstr>
  </property>
</Properties>
</file>