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439" r:id="rId3"/>
    <p:sldId id="441" r:id="rId4"/>
    <p:sldId id="442" r:id="rId5"/>
    <p:sldId id="443" r:id="rId6"/>
    <p:sldId id="455" r:id="rId7"/>
    <p:sldId id="445" r:id="rId8"/>
    <p:sldId id="446" r:id="rId9"/>
    <p:sldId id="453" r:id="rId10"/>
    <p:sldId id="43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4F47492-398E-4BB5-8AAF-48EE15E96C14}">
          <p14:sldIdLst>
            <p14:sldId id="282"/>
            <p14:sldId id="439"/>
            <p14:sldId id="441"/>
            <p14:sldId id="442"/>
            <p14:sldId id="443"/>
            <p14:sldId id="455"/>
            <p14:sldId id="445"/>
            <p14:sldId id="446"/>
            <p14:sldId id="453"/>
            <p14:sldId id="4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42C"/>
    <a:srgbClr val="D9F1C7"/>
    <a:srgbClr val="659A2A"/>
    <a:srgbClr val="009242"/>
    <a:srgbClr val="C2C2C2"/>
    <a:srgbClr val="FF66FF"/>
    <a:srgbClr val="80C535"/>
    <a:srgbClr val="87CB3D"/>
    <a:srgbClr val="006325"/>
    <a:srgbClr val="000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6875" autoAdjust="0"/>
  </p:normalViewPr>
  <p:slideViewPr>
    <p:cSldViewPr>
      <p:cViewPr varScale="1">
        <p:scale>
          <a:sx n="154" d="100"/>
          <a:sy n="154" d="100"/>
        </p:scale>
        <p:origin x="59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ЮТИ</c:v>
                </c:pt>
                <c:pt idx="1">
                  <c:v>ШИП</c:v>
                </c:pt>
                <c:pt idx="2">
                  <c:v>ШБИП</c:v>
                </c:pt>
                <c:pt idx="3">
                  <c:v>ЦЦОТ</c:v>
                </c:pt>
                <c:pt idx="4">
                  <c:v>УНЦ ОТВПО</c:v>
                </c:pt>
                <c:pt idx="5">
                  <c:v>ИЯТШ</c:v>
                </c:pt>
                <c:pt idx="6">
                  <c:v>ИШЭ</c:v>
                </c:pt>
                <c:pt idx="7">
                  <c:v>ИШПР</c:v>
                </c:pt>
                <c:pt idx="8">
                  <c:v>ИШНПТ</c:v>
                </c:pt>
                <c:pt idx="9">
                  <c:v>ИШНКБ</c:v>
                </c:pt>
                <c:pt idx="10">
                  <c:v>ИШИТР</c:v>
                </c:pt>
                <c:pt idx="11">
                  <c:v>ИШХБТ</c:v>
                </c:pt>
                <c:pt idx="12">
                  <c:v>ИШФВП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9</c:v>
                </c:pt>
                <c:pt idx="3">
                  <c:v>2</c:v>
                </c:pt>
                <c:pt idx="4">
                  <c:v>5</c:v>
                </c:pt>
                <c:pt idx="5">
                  <c:v>9</c:v>
                </c:pt>
                <c:pt idx="6">
                  <c:v>4</c:v>
                </c:pt>
                <c:pt idx="7">
                  <c:v>9</c:v>
                </c:pt>
                <c:pt idx="8">
                  <c:v>4</c:v>
                </c:pt>
                <c:pt idx="9">
                  <c:v>5</c:v>
                </c:pt>
                <c:pt idx="10">
                  <c:v>8</c:v>
                </c:pt>
                <c:pt idx="11">
                  <c:v>2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ЮТИ</c:v>
                </c:pt>
                <c:pt idx="1">
                  <c:v>ШИП</c:v>
                </c:pt>
                <c:pt idx="2">
                  <c:v>ШБИП</c:v>
                </c:pt>
                <c:pt idx="3">
                  <c:v>ЦЦОТ</c:v>
                </c:pt>
                <c:pt idx="4">
                  <c:v>УНЦ ОТВПО</c:v>
                </c:pt>
                <c:pt idx="5">
                  <c:v>ИЯТШ</c:v>
                </c:pt>
                <c:pt idx="6">
                  <c:v>ИШЭ</c:v>
                </c:pt>
                <c:pt idx="7">
                  <c:v>ИШПР</c:v>
                </c:pt>
                <c:pt idx="8">
                  <c:v>ИШНПТ</c:v>
                </c:pt>
                <c:pt idx="9">
                  <c:v>ИШНКБ</c:v>
                </c:pt>
                <c:pt idx="10">
                  <c:v>ИШИТР</c:v>
                </c:pt>
                <c:pt idx="11">
                  <c:v>ИШХБТ</c:v>
                </c:pt>
                <c:pt idx="12">
                  <c:v>ИШФВП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ЮТИ</c:v>
                </c:pt>
                <c:pt idx="1">
                  <c:v>ШИП</c:v>
                </c:pt>
                <c:pt idx="2">
                  <c:v>ШБИП</c:v>
                </c:pt>
                <c:pt idx="3">
                  <c:v>ЦЦОТ</c:v>
                </c:pt>
                <c:pt idx="4">
                  <c:v>УНЦ ОТВПО</c:v>
                </c:pt>
                <c:pt idx="5">
                  <c:v>ИЯТШ</c:v>
                </c:pt>
                <c:pt idx="6">
                  <c:v>ИШЭ</c:v>
                </c:pt>
                <c:pt idx="7">
                  <c:v>ИШПР</c:v>
                </c:pt>
                <c:pt idx="8">
                  <c:v>ИШНПТ</c:v>
                </c:pt>
                <c:pt idx="9">
                  <c:v>ИШНКБ</c:v>
                </c:pt>
                <c:pt idx="10">
                  <c:v>ИШИТР</c:v>
                </c:pt>
                <c:pt idx="11">
                  <c:v>ИШХБТ</c:v>
                </c:pt>
                <c:pt idx="12">
                  <c:v>ИШФВП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8840960"/>
        <c:axId val="1128844768"/>
      </c:barChart>
      <c:catAx>
        <c:axId val="1128840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128844768"/>
        <c:crosses val="autoZero"/>
        <c:auto val="1"/>
        <c:lblAlgn val="ctr"/>
        <c:lblOffset val="100"/>
        <c:noMultiLvlLbl val="0"/>
      </c:catAx>
      <c:valAx>
        <c:axId val="1128844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28840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C5FA1234-F6C5-44C3-8228-B8A02EB69C38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309"/>
            <a:ext cx="2946247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DD0E087F-A49F-44A7-8A09-9353AE286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30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00F10A49-518E-4755-8622-C01C407392BE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52920D0D-39E3-4B80-906F-1100F6AF9B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094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9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9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70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61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61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22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956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76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B1CA-B9E5-4478-8076-894DA9383C7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50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F0C-63C8-4AF6-9E13-CA39DC8B6C81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529465"/>
      </p:ext>
    </p:extLst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A9ED-AF3A-460B-896C-FBDD7CFB0DB2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390539"/>
      </p:ext>
    </p:extLst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7293-FFFE-4BE6-992D-3CC1E98678EA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471493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6C22-2E42-400D-945A-F9FA35D85C22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642437"/>
      </p:ext>
    </p:extLst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0457-5CBF-45B3-8A61-DF1AAF3478C3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363362"/>
      </p:ext>
    </p:extLst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80F8-F186-41A1-B5DD-DBDF8595ABD3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309685"/>
      </p:ext>
    </p:extLst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07F2-15AA-4906-A1D0-8F5EB71E1681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60100"/>
      </p:ext>
    </p:extLst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FA29-B23F-4E09-8347-FBC44CC9DE24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090467"/>
      </p:ext>
    </p:extLst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648D-F657-4526-9754-BC016D725A8B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45189"/>
      </p:ext>
    </p:extLst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8D5-D73E-4A54-80F3-882FD8DBE1D1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168629"/>
      </p:ext>
    </p:extLst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7836-09D0-47FF-8FA9-E046C109EEA4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25878"/>
      </p:ext>
    </p:extLst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C408-C910-4750-9860-70DBE9387F30}" type="datetime1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8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131590"/>
            <a:ext cx="8790414" cy="18722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Результаты конкурса </a:t>
            </a:r>
            <a:r>
              <a:rPr lang="ru-RU" sz="2800" b="1" dirty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sz="2800" b="1" dirty="0" smtClean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проектов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Программы </a:t>
            </a:r>
            <a:r>
              <a:rPr lang="ru-RU" sz="2800" b="1" dirty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повышения конкурентоспособности ТПУ</a:t>
            </a:r>
            <a:endParaRPr lang="ru-RU" sz="2800" b="1" dirty="0" smtClean="0">
              <a:solidFill>
                <a:srgbClr val="659A2A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2542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5167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659A2A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600" b="1" dirty="0">
              <a:solidFill>
                <a:srgbClr val="659A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3975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341094"/>
              </p:ext>
            </p:extLst>
          </p:nvPr>
        </p:nvGraphicFramePr>
        <p:xfrm>
          <a:off x="251520" y="771550"/>
          <a:ext cx="8568952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48672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</a:t>
                      </a:r>
                      <a:r>
                        <a:rPr lang="ru-RU" baseline="0" dirty="0" smtClean="0"/>
                        <a:t>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Цой Г.А.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Финансирование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млн. руб.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563638"/>
            <a:ext cx="864096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alt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ПРОЕКТА:</a:t>
            </a:r>
            <a:endParaRPr lang="ru-RU" sz="1400" b="1" dirty="0">
              <a:solidFill>
                <a:srgbClr val="26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400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 образования в университете за счет разработки и реализации уникальных образовательных программ мирового </a:t>
            </a:r>
            <a:r>
              <a:rPr lang="ru-RU" sz="1400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</a:t>
            </a:r>
          </a:p>
          <a:p>
            <a:pPr>
              <a:spcBef>
                <a:spcPts val="1800"/>
              </a:spcBef>
            </a:pP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КОНКУРСА: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400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современных и высоко востребованных онлайн-курсов, обеспечение их доступности для школьников, студентов и обучающихся по программам повышения квалификации;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400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новых, реализация имеющихся сетевых уникальных англоязычных основных образовательных программ;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400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материально-технической базы учебного процесса в части обеспечения лабораторных работ программы базовой инженерной подготовки;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</a:t>
            </a:r>
            <a:r>
              <a:rPr lang="ru-RU" sz="1400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реализация интегрированных </a:t>
            </a:r>
            <a:r>
              <a:rPr lang="ru-RU" sz="1400" dirty="0" err="1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магистерско</a:t>
            </a:r>
            <a:r>
              <a:rPr lang="ru-RU" sz="1400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-аспирантских ООП</a:t>
            </a:r>
            <a:r>
              <a:rPr lang="ru-RU" sz="1400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rgbClr val="26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4242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85578"/>
              </p:ext>
            </p:extLst>
          </p:nvPr>
        </p:nvGraphicFramePr>
        <p:xfrm>
          <a:off x="227807" y="987574"/>
          <a:ext cx="8535259" cy="3312368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599777"/>
                <a:gridCol w="6495321"/>
                <a:gridCol w="144016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Критерии оценивания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Балл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1.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Кадровый потенциал участников и опыт реализации аналогичных проектов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0 ‑ 10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2.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Актуальность, </a:t>
                      </a:r>
                      <a:r>
                        <a:rPr lang="ru-RU" sz="1400" dirty="0">
                          <a:effectLst/>
                        </a:rPr>
                        <a:t>востребованность выпускников и статистика </a:t>
                      </a:r>
                      <a:r>
                        <a:rPr lang="ru-RU" sz="1400" dirty="0" smtClean="0">
                          <a:effectLst/>
                        </a:rPr>
                        <a:t>распределения, </a:t>
                      </a:r>
                      <a:r>
                        <a:rPr lang="ru-RU" sz="1400" dirty="0">
                          <a:effectLst/>
                        </a:rPr>
                        <a:t>оценка профильными экспертами из других ВУЗов РФ (письма поддержки и т.д.)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0 ‑ 30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3.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Обоснованность сроков, затрат и ожидаемого результата проекта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0 ‑ 10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4.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Ведущие университеты и научные организации – сетевые партнеры Проекта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0 ‑ 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5.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Соответствие содержания образовательной программы современным научным, социальным или технологическим тенденциям, стратегии научно-технологического развития РФ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0 ‑ 10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33913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45158" y="771550"/>
            <a:ext cx="86913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Протокол заседания проектного </a:t>
            </a:r>
            <a:r>
              <a:rPr lang="ru-RU" sz="1600" dirty="0"/>
              <a:t>офиса Программы повышения конкурентоспособности ТПУ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Приказ от 20.02.2018 г. № 2468 об </a:t>
            </a:r>
            <a:r>
              <a:rPr lang="ru-RU" sz="1600" dirty="0" smtClean="0"/>
              <a:t>утверждении положения</a:t>
            </a:r>
            <a:r>
              <a:rPr lang="en-US" sz="1600" dirty="0" smtClean="0"/>
              <a:t> </a:t>
            </a:r>
            <a:r>
              <a:rPr lang="ru-RU" sz="1600" dirty="0" smtClean="0"/>
              <a:t>о конкурсе образовательных проектов Программы повышения конкурентоспособности ТПУ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Приказ от 20.03.2018 г.  № 3536 об утверждении конкурсной комиссии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36192"/>
            <a:ext cx="2016319" cy="269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90295"/>
            <a:ext cx="1921059" cy="267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410" y="2110785"/>
            <a:ext cx="2016224" cy="270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98919"/>
            <a:ext cx="1800200" cy="258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152292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84355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Подано 62 заявки на сумму 58 091 376 руб. </a:t>
            </a:r>
            <a:endParaRPr lang="ru-RU" sz="1400" dirty="0"/>
          </a:p>
          <a:p>
            <a:r>
              <a:rPr lang="ru-RU" sz="1400" dirty="0" smtClean="0"/>
              <a:t> </a:t>
            </a:r>
            <a:endParaRPr lang="ru-RU" sz="1400" b="1" dirty="0"/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795771"/>
              </p:ext>
            </p:extLst>
          </p:nvPr>
        </p:nvGraphicFramePr>
        <p:xfrm>
          <a:off x="1115616" y="1275606"/>
          <a:ext cx="6635080" cy="3266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943111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50213"/>
              </p:ext>
            </p:extLst>
          </p:nvPr>
        </p:nvGraphicFramePr>
        <p:xfrm>
          <a:off x="179512" y="843558"/>
          <a:ext cx="8535259" cy="3384376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599777"/>
                <a:gridCol w="6495321"/>
                <a:gridCol w="144016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Тип заявки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Кол-во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914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effectLst/>
                        </a:rPr>
                        <a:t>1.</a:t>
                      </a: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/>
                        <a:t>Онлайн-курсы и УМКД для обучения студентов и обучающихся по программам повышения квалификации, в </a:t>
                      </a:r>
                      <a:r>
                        <a:rPr lang="ru-RU" sz="1400" dirty="0" err="1" smtClean="0"/>
                        <a:t>т.ч</a:t>
                      </a:r>
                      <a:r>
                        <a:rPr lang="ru-RU" sz="1400" dirty="0" smtClean="0"/>
                        <a:t>. обеспечение их доступности для школьников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101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effectLst/>
                        </a:rPr>
                        <a:t>2.</a:t>
                      </a: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Развитие материально-технической базы учебного процесса в части обеспечения лабораторных работ программы базовой инженерной подготовки и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разработка</a:t>
                      </a:r>
                      <a:r>
                        <a:rPr lang="ru-RU" sz="1400" baseline="0" dirty="0" smtClean="0"/>
                        <a:t> учебно-методического обеспечения магистерских ООП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298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effectLst/>
                        </a:rPr>
                        <a:t>3.</a:t>
                      </a: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и реализация уникальных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магистерских ООП  с использованием сетевых ресурсов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effectLst/>
                        </a:rPr>
                        <a:t>4.</a:t>
                      </a:r>
                      <a:r>
                        <a:rPr lang="ru-RU" sz="1400" b="0" dirty="0">
                          <a:effectLst/>
                        </a:rPr>
                        <a:t> 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Разработка и реализация интегрированных </a:t>
                      </a:r>
                      <a:r>
                        <a:rPr lang="ru-RU" sz="1400" dirty="0" err="1" smtClean="0"/>
                        <a:t>магистерско</a:t>
                      </a:r>
                      <a:r>
                        <a:rPr lang="ru-RU" sz="1400" dirty="0" smtClean="0"/>
                        <a:t>-аспирантских ООП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914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14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Разработка новых, реализация имеющихся сетевых уникальных англоязычных основных образовательных программ</a:t>
                      </a:r>
                      <a:endParaRPr lang="ru-RU" sz="14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18812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023473"/>
              </p:ext>
            </p:extLst>
          </p:nvPr>
        </p:nvGraphicFramePr>
        <p:xfrm>
          <a:off x="251520" y="1203598"/>
          <a:ext cx="8496944" cy="3092936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83753"/>
                <a:gridCol w="3432671"/>
                <a:gridCol w="1224136"/>
                <a:gridCol w="1584176"/>
                <a:gridCol w="187220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Название проекта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Руководитель, школа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Ожидаемые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«Анализ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контроль в биотехнологических и фармацевтических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производствах»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Михеева Е.В.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ОХИ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ИШПР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Сетевая ООП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Учебно-методическое обеспечение для подготовки бакалавров, магистров  по направлению Физика на 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а.я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для совместных программ 2+2 / 3+1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Склярова Е.А.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ОЭФ ИЯТШ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Сетевые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ООП на английском языке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ООП Ядерная медицина на 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а.я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Черепенников Ю.М.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ОЯТЦ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ИЯТШ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Сетевая ООП на английском языке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ООП "Медицинские информационные системы и телемедицина"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Пономарев А.А.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ОИТ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ИШИТР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Сетевая ООП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Магистерская программа на английском языке "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Biomedical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Sciences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Engineering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998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Губарев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Ф.А.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ИШХБТ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Сетевая ООП на английском языке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862136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Одобрено для реализации 10 заявок на сумму 9 058 430 руб.</a:t>
            </a:r>
          </a:p>
        </p:txBody>
      </p:sp>
    </p:spTree>
    <p:extLst>
      <p:ext uri="{BB962C8B-B14F-4D97-AF65-F5344CB8AC3E}">
        <p14:creationId xmlns:p14="http://schemas.microsoft.com/office/powerpoint/2010/main" val="313113311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662170"/>
              </p:ext>
            </p:extLst>
          </p:nvPr>
        </p:nvGraphicFramePr>
        <p:xfrm>
          <a:off x="395536" y="1138406"/>
          <a:ext cx="8496944" cy="3161536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83753"/>
                <a:gridCol w="3144639"/>
                <a:gridCol w="1080120"/>
                <a:gridCol w="1584176"/>
                <a:gridCol w="230425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Название проекта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Руководитель, школа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Ожидаемые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ООП Атомные станции: проектирование, эксплуатация и инжиниринг"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Воробьев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А.В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НОЦ им. Бутакова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Сетевая ООП на английском языке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ООП Промышленная томография сложных систем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а.я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Суржиков А.П.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ОКД ИШНКБ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Уникальная ООП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английском языке</a:t>
                      </a:r>
                    </a:p>
                  </a:txBody>
                  <a:tcPr marL="68580" marR="68580" marT="0" marB="0" anchor="ctr"/>
                </a:tc>
              </a:tr>
              <a:tr h="464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Создание специализированного класса ГО и БЖД 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359</a:t>
                      </a:r>
                      <a:r>
                        <a:rPr lang="en-US" sz="1200" dirty="0" smtClean="0"/>
                        <a:t> </a:t>
                      </a:r>
                      <a:r>
                        <a:rPr lang="ru-RU" sz="1200" dirty="0" smtClean="0"/>
                        <a:t>870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Горбенко М.В.</a:t>
                      </a:r>
                    </a:p>
                    <a:p>
                      <a:pPr algn="ctr"/>
                      <a:r>
                        <a:rPr lang="ru-RU" sz="1200" dirty="0" smtClean="0"/>
                        <a:t>ООД ШБИП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Укомплектованный класс</a:t>
                      </a:r>
                      <a:r>
                        <a:rPr lang="ru-RU" sz="1200" baseline="0" dirty="0" smtClean="0"/>
                        <a:t> ГО и </a:t>
                      </a:r>
                      <a:r>
                        <a:rPr lang="ru-RU" sz="1200" baseline="0" dirty="0" smtClean="0"/>
                        <a:t>БЖД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"Экологически чистые технологии преобразования энергоносителей« магистерская ООП на </a:t>
                      </a:r>
                      <a:r>
                        <a:rPr lang="ru-RU" sz="1200" dirty="0" err="1" smtClean="0"/>
                        <a:t>а.я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700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</a:rPr>
                        <a:t>000</a:t>
                      </a:r>
                      <a:endParaRPr lang="ru-RU" sz="12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Матвеев А.С.</a:t>
                      </a:r>
                    </a:p>
                    <a:p>
                      <a:pPr algn="ctr"/>
                      <a:r>
                        <a:rPr lang="ru-RU" sz="1200" dirty="0" smtClean="0"/>
                        <a:t>НОЦ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им. </a:t>
                      </a:r>
                      <a:r>
                        <a:rPr lang="ru-RU" sz="1200" baseline="0" dirty="0" smtClean="0"/>
                        <a:t>Бутакова </a:t>
                      </a:r>
                      <a:r>
                        <a:rPr lang="ru-RU" sz="1200" baseline="0" dirty="0" smtClean="0"/>
                        <a:t>ИШЭ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Уникальная ООП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английском языке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сетевых магистерских программ по направлению 27.04.05 Инноватика  "Технологическое брокерство«, «Цифровой маркетинг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Борисова Л.М.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Попова С.Н.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ШИП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Уникальные образовательный программы для приема 2018 г.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6763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07504" y="862136"/>
            <a:ext cx="864096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alt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ИТОГИ КОНКУРСА:</a:t>
            </a:r>
            <a:endParaRPr lang="ru-RU" sz="1400" b="1" dirty="0">
              <a:solidFill>
                <a:srgbClr val="26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Одобрено – 10 заявок на общую сумму </a:t>
            </a:r>
            <a:r>
              <a:rPr lang="ru-RU" sz="1400" b="1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058430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рублей;</a:t>
            </a:r>
            <a:endParaRPr lang="ru-RU" sz="1400" b="1" dirty="0" smtClean="0">
              <a:solidFill>
                <a:srgbClr val="26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Выделить 500 тыс. руб. </a:t>
            </a:r>
            <a:r>
              <a:rPr lang="ru-RU" sz="1400" b="1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рамках средств субсидии ВИУ на модернизацию ИПК ФОНДА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ООП;</a:t>
            </a:r>
            <a:endParaRPr lang="ru-RU" sz="1400" b="1" dirty="0">
              <a:solidFill>
                <a:srgbClr val="26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Доработать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конкурсе с учетом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детализации результатов и затрат на разработку онлайн курсов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(ограничить по суммам, срокам и результатам проекта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400" b="1" dirty="0" smtClean="0">
              <a:solidFill>
                <a:srgbClr val="26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Создать методическую комиссию по разработке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концепции интегрированных </a:t>
            </a:r>
            <a:r>
              <a:rPr lang="ru-RU" sz="1400" b="1" dirty="0" err="1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магистерско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-аспирантских ООП;</a:t>
            </a:r>
            <a:endParaRPr lang="ru-RU" sz="1400" b="1" dirty="0">
              <a:solidFill>
                <a:srgbClr val="26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Провести </a:t>
            </a:r>
            <a:r>
              <a:rPr lang="ru-RU" sz="1400" b="1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повторный конкурс на нераспределенную сумму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(5,94 </a:t>
            </a:r>
            <a:r>
              <a:rPr lang="ru-RU" sz="1400" b="1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с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15.04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30.04.2018 </a:t>
            </a: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endParaRPr lang="ru-RU" sz="1400" b="1" dirty="0">
              <a:solidFill>
                <a:srgbClr val="26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rgbClr val="26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24821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86907</TotalTime>
  <Words>744</Words>
  <Application>Microsoft Office PowerPoint</Application>
  <PresentationFormat>Экран (16:9)</PresentationFormat>
  <Paragraphs>150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Тема Office</vt:lpstr>
      <vt:lpstr>Презентация PowerPoint</vt:lpstr>
      <vt:lpstr>ФОРМИРОВАНИЕ ПОРТФЕЛЯ ОСНОВНЫХ ОБРАЗОВАТЕЛЬНЫХ ПРОГРАММ</vt:lpstr>
      <vt:lpstr>ФОРМИРОВАНИЕ ПОРТФЕЛЯ ОСНОВНЫХ ОБРАЗОВАТЕЛЬНЫХ ПРОГРАММ</vt:lpstr>
      <vt:lpstr>ФОРМИРОВАНИЕ ПОРТФЕЛЯ ОСНОВНЫХ ОБРАЗОВАТЕЛЬНЫХ ПРОГРАММ</vt:lpstr>
      <vt:lpstr>ФОРМИРОВАНИЕ ПОРТФЕЛЯ ОСНОВНЫХ ОБРАЗОВАТЕЛЬНЫХ ПРОГРАММ</vt:lpstr>
      <vt:lpstr>ФОРМИРОВАНИЕ ПОРТФЕЛЯ ОСНОВНЫХ ОБРАЗОВАТЕЛЬНЫХ ПРОГРАММ</vt:lpstr>
      <vt:lpstr>ФОРМИРОВАНИЕ ПОРТФЕЛЯ ОСНОВНЫХ ОБРАЗОВАТЕЛЬНЫХ ПРОГРАММ</vt:lpstr>
      <vt:lpstr>ФОРМИРОВАНИЕ ПОРТФЕЛЯ ОСНОВНЫХ ОБРАЗОВАТЕЛЬНЫХ ПРОГРАММ</vt:lpstr>
      <vt:lpstr>ФОРМИРОВАНИЕ ПОРТФЕЛЯ ОСНОВНЫХ ОБРАЗОВАТЕЛЬНЫХ ПРОГРАММ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Рейтинги</dc:title>
  <dc:creator>Anastasiya G. Peshkovskaya</dc:creator>
  <cp:lastModifiedBy>Вагнер Александр Рудольфович</cp:lastModifiedBy>
  <cp:revision>4721</cp:revision>
  <cp:lastPrinted>2018-04-02T04:58:04Z</cp:lastPrinted>
  <dcterms:created xsi:type="dcterms:W3CDTF">2015-01-20T03:13:47Z</dcterms:created>
  <dcterms:modified xsi:type="dcterms:W3CDTF">2018-04-02T08:19:59Z</dcterms:modified>
</cp:coreProperties>
</file>