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85" r:id="rId5"/>
    <p:sldId id="275" r:id="rId6"/>
    <p:sldId id="279" r:id="rId7"/>
    <p:sldId id="280" r:id="rId8"/>
    <p:sldId id="262" r:id="rId9"/>
    <p:sldId id="273" r:id="rId10"/>
    <p:sldId id="277" r:id="rId11"/>
    <p:sldId id="266" r:id="rId12"/>
    <p:sldId id="282" r:id="rId13"/>
    <p:sldId id="267" r:id="rId14"/>
    <p:sldId id="264" r:id="rId15"/>
    <p:sldId id="281" r:id="rId16"/>
    <p:sldId id="269" r:id="rId17"/>
    <p:sldId id="271" r:id="rId18"/>
    <p:sldId id="284" r:id="rId19"/>
    <p:sldId id="259" r:id="rId20"/>
  </p:sldIdLst>
  <p:sldSz cx="5761038" cy="4321175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5AB414"/>
    <a:srgbClr val="B4FEC0"/>
    <a:srgbClr val="D4E7CB"/>
    <a:srgbClr val="99FF66"/>
    <a:srgbClr val="80BF44"/>
    <a:srgbClr val="969696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0" autoAdjust="0"/>
    <p:restoredTop sz="94681" autoAdjust="0"/>
  </p:normalViewPr>
  <p:slideViewPr>
    <p:cSldViewPr>
      <p:cViewPr varScale="1">
        <p:scale>
          <a:sx n="130" d="100"/>
          <a:sy n="130" d="100"/>
        </p:scale>
        <p:origin x="858" y="120"/>
      </p:cViewPr>
      <p:guideLst>
        <p:guide orient="horz" pos="136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13T11:42:57.142" idx="1">
    <p:pos x="5443" y="0"/>
    <p:text/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C9867-3331-4F85-8220-0BB781932C9F}" type="doc">
      <dgm:prSet loTypeId="urn:microsoft.com/office/officeart/2008/layout/AccentedPicture" loCatId="picture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E5E86A2C-B7B3-4FC4-B89A-83F48269F81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Современная потребность экономики в кадрах в условиях </a:t>
          </a:r>
          <a:r>
            <a:rPr lang="ru-RU" dirty="0" err="1" smtClean="0">
              <a:solidFill>
                <a:schemeClr val="tx1"/>
              </a:solidFill>
            </a:rPr>
            <a:t>цифровизации</a:t>
          </a:r>
          <a:endParaRPr lang="ru-RU" dirty="0">
            <a:solidFill>
              <a:schemeClr val="tx1"/>
            </a:solidFill>
          </a:endParaRPr>
        </a:p>
      </dgm:t>
    </dgm:pt>
    <dgm:pt modelId="{3CD41460-6E6A-4D8F-B8BD-BD3461C82A91}" type="parTrans" cxnId="{014BEA35-A14B-464A-B427-E3B5BBA6035A}">
      <dgm:prSet/>
      <dgm:spPr/>
      <dgm:t>
        <a:bodyPr/>
        <a:lstStyle/>
        <a:p>
          <a:endParaRPr lang="ru-RU"/>
        </a:p>
      </dgm:t>
    </dgm:pt>
    <dgm:pt modelId="{6176A744-EB75-483F-9B36-C5F240A4C514}" type="sibTrans" cxnId="{014BEA35-A14B-464A-B427-E3B5BBA6035A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56395948-8A5F-478E-AFF8-6D5AD745DCB2}">
      <dgm:prSet/>
      <dgm:spPr/>
      <dgm:t>
        <a:bodyPr/>
        <a:lstStyle/>
        <a:p>
          <a:pPr rtl="0"/>
          <a:r>
            <a:rPr lang="ru-RU" dirty="0" smtClean="0"/>
            <a:t>высококвалифицированные управленческие кадры</a:t>
          </a:r>
          <a:endParaRPr lang="ru-RU" dirty="0"/>
        </a:p>
      </dgm:t>
    </dgm:pt>
    <dgm:pt modelId="{F8FBD450-788A-4F9D-9507-FBA13BB0792A}" type="parTrans" cxnId="{422CE0B3-8C94-410F-9E83-D987CEB5CB40}">
      <dgm:prSet/>
      <dgm:spPr/>
      <dgm:t>
        <a:bodyPr/>
        <a:lstStyle/>
        <a:p>
          <a:endParaRPr lang="ru-RU"/>
        </a:p>
      </dgm:t>
    </dgm:pt>
    <dgm:pt modelId="{DC645FE4-B10B-4ED9-B2F9-EEA72877ACD0}" type="sibTrans" cxnId="{422CE0B3-8C94-410F-9E83-D987CEB5CB40}">
      <dgm:prSet/>
      <dgm:spPr/>
      <dgm:t>
        <a:bodyPr/>
        <a:lstStyle/>
        <a:p>
          <a:endParaRPr lang="ru-RU"/>
        </a:p>
      </dgm:t>
    </dgm:pt>
    <dgm:pt modelId="{93DDDB84-033F-4F82-9DDA-393732A8BB49}">
      <dgm:prSet/>
      <dgm:spPr/>
      <dgm:t>
        <a:bodyPr/>
        <a:lstStyle/>
        <a:p>
          <a:pPr rtl="0"/>
          <a:r>
            <a:rPr lang="en-US" dirty="0" smtClean="0"/>
            <a:t>digital</a:t>
          </a:r>
          <a:r>
            <a:rPr lang="ru-RU" dirty="0" smtClean="0"/>
            <a:t>-</a:t>
          </a:r>
          <a:r>
            <a:rPr lang="ru-RU" dirty="0" err="1" smtClean="0"/>
            <a:t>маркетологи</a:t>
          </a:r>
          <a:r>
            <a:rPr lang="ru-RU" dirty="0" smtClean="0"/>
            <a:t> и менеджеры по рекламе</a:t>
          </a:r>
          <a:endParaRPr lang="ru-RU" dirty="0"/>
        </a:p>
      </dgm:t>
    </dgm:pt>
    <dgm:pt modelId="{AB70C100-55AF-45F3-9858-B48968159805}" type="parTrans" cxnId="{A640B869-0796-48DB-99C2-3BF80AD42460}">
      <dgm:prSet/>
      <dgm:spPr/>
      <dgm:t>
        <a:bodyPr/>
        <a:lstStyle/>
        <a:p>
          <a:endParaRPr lang="ru-RU"/>
        </a:p>
      </dgm:t>
    </dgm:pt>
    <dgm:pt modelId="{ADB75692-AC9E-4FDD-9D45-3849628E4810}" type="sibTrans" cxnId="{A640B869-0796-48DB-99C2-3BF80AD42460}">
      <dgm:prSet/>
      <dgm:spPr/>
      <dgm:t>
        <a:bodyPr/>
        <a:lstStyle/>
        <a:p>
          <a:endParaRPr lang="ru-RU"/>
        </a:p>
      </dgm:t>
    </dgm:pt>
    <dgm:pt modelId="{46000875-8AF9-4FD7-8778-2F6BAE1DBF2C}">
      <dgm:prSet/>
      <dgm:spPr/>
      <dgm:t>
        <a:bodyPr/>
        <a:lstStyle/>
        <a:p>
          <a:pPr rtl="0"/>
          <a:r>
            <a:rPr lang="ru-RU" dirty="0" smtClean="0"/>
            <a:t>успешные предприниматели</a:t>
          </a:r>
          <a:endParaRPr lang="ru-RU" dirty="0"/>
        </a:p>
      </dgm:t>
    </dgm:pt>
    <dgm:pt modelId="{9C42D1A0-DB72-47FC-AFC7-7B1FB56869B6}" type="parTrans" cxnId="{562E5419-9D4C-4BA3-92B9-824A2558735D}">
      <dgm:prSet/>
      <dgm:spPr/>
      <dgm:t>
        <a:bodyPr/>
        <a:lstStyle/>
        <a:p>
          <a:endParaRPr lang="ru-RU"/>
        </a:p>
      </dgm:t>
    </dgm:pt>
    <dgm:pt modelId="{9ECDE38C-19C1-4FDE-8457-125F09F5A868}" type="sibTrans" cxnId="{562E5419-9D4C-4BA3-92B9-824A2558735D}">
      <dgm:prSet/>
      <dgm:spPr/>
      <dgm:t>
        <a:bodyPr/>
        <a:lstStyle/>
        <a:p>
          <a:endParaRPr lang="ru-RU"/>
        </a:p>
      </dgm:t>
    </dgm:pt>
    <dgm:pt modelId="{153C5FDF-2B10-4CFA-84C1-C8A15E51FB6C}" type="pres">
      <dgm:prSet presAssocID="{717C9867-3331-4F85-8220-0BB781932C9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67BD9D8-4D27-4D56-A584-91557CA3F272}" type="pres">
      <dgm:prSet presAssocID="{6176A744-EB75-483F-9B36-C5F240A4C514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1837ADC0-3452-48EB-9B52-63F0B237DBF7}" type="pres">
      <dgm:prSet presAssocID="{E5E86A2C-B7B3-4FC4-B89A-83F48269F813}" presName="text_1" presStyleLbl="node1" presStyleIdx="0" presStyleCnt="0" custLinFactNeighborX="-1678" custLinFactNeighborY="-40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9B97E-E87F-4430-BA71-A4146333D21D}" type="pres">
      <dgm:prSet presAssocID="{717C9867-3331-4F85-8220-0BB781932C9F}" presName="linV" presStyleCnt="0"/>
      <dgm:spPr/>
    </dgm:pt>
    <dgm:pt modelId="{37EB120A-3BD0-4515-BC90-42E9DCA46EA3}" type="pres">
      <dgm:prSet presAssocID="{56395948-8A5F-478E-AFF8-6D5AD745DCB2}" presName="pair" presStyleCnt="0"/>
      <dgm:spPr/>
    </dgm:pt>
    <dgm:pt modelId="{DA586522-7C69-461F-8843-6C9EB0CBD7D3}" type="pres">
      <dgm:prSet presAssocID="{56395948-8A5F-478E-AFF8-6D5AD745DCB2}" presName="spaceH" presStyleLbl="node1" presStyleIdx="0" presStyleCnt="0"/>
      <dgm:spPr/>
    </dgm:pt>
    <dgm:pt modelId="{A8E43342-6DD8-476C-8890-F914D9E08A6E}" type="pres">
      <dgm:prSet presAssocID="{56395948-8A5F-478E-AFF8-6D5AD745DCB2}" presName="desPictures" presStyleLbl="align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698AC8-B596-41D4-9915-BB4D75E7DE06}" type="pres">
      <dgm:prSet presAssocID="{56395948-8A5F-478E-AFF8-6D5AD745DCB2}" presName="desTextWrapper" presStyleCnt="0"/>
      <dgm:spPr/>
    </dgm:pt>
    <dgm:pt modelId="{B4C91DD5-C63C-427C-BBB3-0DECBE4E7C6A}" type="pres">
      <dgm:prSet presAssocID="{56395948-8A5F-478E-AFF8-6D5AD745DCB2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32AC1-4087-44BF-8514-A3DE2AA10D6F}" type="pres">
      <dgm:prSet presAssocID="{DC645FE4-B10B-4ED9-B2F9-EEA72877ACD0}" presName="spaceV" presStyleCnt="0"/>
      <dgm:spPr/>
    </dgm:pt>
    <dgm:pt modelId="{B52F166C-E372-4DDD-8E7D-835646CAC1D5}" type="pres">
      <dgm:prSet presAssocID="{93DDDB84-033F-4F82-9DDA-393732A8BB49}" presName="pair" presStyleCnt="0"/>
      <dgm:spPr/>
    </dgm:pt>
    <dgm:pt modelId="{44FDCB58-D140-42FD-847F-211DE74DA379}" type="pres">
      <dgm:prSet presAssocID="{93DDDB84-033F-4F82-9DDA-393732A8BB49}" presName="spaceH" presStyleLbl="node1" presStyleIdx="0" presStyleCnt="0"/>
      <dgm:spPr/>
    </dgm:pt>
    <dgm:pt modelId="{E6A02A45-44BE-4D21-B75B-437862268514}" type="pres">
      <dgm:prSet presAssocID="{93DDDB84-033F-4F82-9DDA-393732A8BB49}" presName="desPictures" presStyleLbl="align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C6C4FF-1FCA-412F-A8B8-0AA5F6BB96F7}" type="pres">
      <dgm:prSet presAssocID="{93DDDB84-033F-4F82-9DDA-393732A8BB49}" presName="desTextWrapper" presStyleCnt="0"/>
      <dgm:spPr/>
    </dgm:pt>
    <dgm:pt modelId="{301965FD-DAE4-477C-83F9-3B5A47C189EF}" type="pres">
      <dgm:prSet presAssocID="{93DDDB84-033F-4F82-9DDA-393732A8BB49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DE336-04A0-405A-9B3C-5E97B2F306C7}" type="pres">
      <dgm:prSet presAssocID="{ADB75692-AC9E-4FDD-9D45-3849628E4810}" presName="spaceV" presStyleCnt="0"/>
      <dgm:spPr/>
    </dgm:pt>
    <dgm:pt modelId="{BF3155EB-A16F-4041-984D-556F35823783}" type="pres">
      <dgm:prSet presAssocID="{46000875-8AF9-4FD7-8778-2F6BAE1DBF2C}" presName="pair" presStyleCnt="0"/>
      <dgm:spPr/>
    </dgm:pt>
    <dgm:pt modelId="{6754D53A-3F06-4BA0-9914-D9CDAC502BAE}" type="pres">
      <dgm:prSet presAssocID="{46000875-8AF9-4FD7-8778-2F6BAE1DBF2C}" presName="spaceH" presStyleLbl="node1" presStyleIdx="0" presStyleCnt="0"/>
      <dgm:spPr/>
    </dgm:pt>
    <dgm:pt modelId="{E1AD53DC-A82B-463A-B2F5-B7BE2FDBF6B9}" type="pres">
      <dgm:prSet presAssocID="{46000875-8AF9-4FD7-8778-2F6BAE1DBF2C}" presName="desPictures" presStyleLbl="align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BB2EFE-5E4C-4171-9C63-815C360D299C}" type="pres">
      <dgm:prSet presAssocID="{46000875-8AF9-4FD7-8778-2F6BAE1DBF2C}" presName="desTextWrapper" presStyleCnt="0"/>
      <dgm:spPr/>
    </dgm:pt>
    <dgm:pt modelId="{05DD52D6-4C23-460A-A3A7-8B74FEB04E55}" type="pres">
      <dgm:prSet presAssocID="{46000875-8AF9-4FD7-8778-2F6BAE1DBF2C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0A7D1-CC35-4210-9AA2-18CE25E97064}" type="pres">
      <dgm:prSet presAssocID="{717C9867-3331-4F85-8220-0BB781932C9F}" presName="maxNode" presStyleCnt="0"/>
      <dgm:spPr/>
    </dgm:pt>
    <dgm:pt modelId="{CE01F808-63A8-404D-B88E-1EAF456D8841}" type="pres">
      <dgm:prSet presAssocID="{717C9867-3331-4F85-8220-0BB781932C9F}" presName="Name33" presStyleCnt="0"/>
      <dgm:spPr/>
    </dgm:pt>
  </dgm:ptLst>
  <dgm:cxnLst>
    <dgm:cxn modelId="{F609C7E2-AF33-47B9-B5A9-0066316B103A}" type="presOf" srcId="{E5E86A2C-B7B3-4FC4-B89A-83F48269F813}" destId="{1837ADC0-3452-48EB-9B52-63F0B237DBF7}" srcOrd="0" destOrd="0" presId="urn:microsoft.com/office/officeart/2008/layout/AccentedPicture"/>
    <dgm:cxn modelId="{014BEA35-A14B-464A-B427-E3B5BBA6035A}" srcId="{717C9867-3331-4F85-8220-0BB781932C9F}" destId="{E5E86A2C-B7B3-4FC4-B89A-83F48269F813}" srcOrd="0" destOrd="0" parTransId="{3CD41460-6E6A-4D8F-B8BD-BD3461C82A91}" sibTransId="{6176A744-EB75-483F-9B36-C5F240A4C514}"/>
    <dgm:cxn modelId="{190FB225-FD56-42DC-8351-8ABF40EEB8FB}" type="presOf" srcId="{93DDDB84-033F-4F82-9DDA-393732A8BB49}" destId="{301965FD-DAE4-477C-83F9-3B5A47C189EF}" srcOrd="0" destOrd="0" presId="urn:microsoft.com/office/officeart/2008/layout/AccentedPicture"/>
    <dgm:cxn modelId="{3DD262CC-78F8-47C6-AC6D-5F6AF62C8545}" type="presOf" srcId="{717C9867-3331-4F85-8220-0BB781932C9F}" destId="{153C5FDF-2B10-4CFA-84C1-C8A15E51FB6C}" srcOrd="0" destOrd="0" presId="urn:microsoft.com/office/officeart/2008/layout/AccentedPicture"/>
    <dgm:cxn modelId="{422CE0B3-8C94-410F-9E83-D987CEB5CB40}" srcId="{717C9867-3331-4F85-8220-0BB781932C9F}" destId="{56395948-8A5F-478E-AFF8-6D5AD745DCB2}" srcOrd="1" destOrd="0" parTransId="{F8FBD450-788A-4F9D-9507-FBA13BB0792A}" sibTransId="{DC645FE4-B10B-4ED9-B2F9-EEA72877ACD0}"/>
    <dgm:cxn modelId="{C0237313-8784-42FD-88FD-716E9E37A316}" type="presOf" srcId="{46000875-8AF9-4FD7-8778-2F6BAE1DBF2C}" destId="{05DD52D6-4C23-460A-A3A7-8B74FEB04E55}" srcOrd="0" destOrd="0" presId="urn:microsoft.com/office/officeart/2008/layout/AccentedPicture"/>
    <dgm:cxn modelId="{9BF40F6B-B5E6-4951-A46B-3BAC3B63FBAE}" type="presOf" srcId="{6176A744-EB75-483F-9B36-C5F240A4C514}" destId="{D67BD9D8-4D27-4D56-A584-91557CA3F272}" srcOrd="0" destOrd="0" presId="urn:microsoft.com/office/officeart/2008/layout/AccentedPicture"/>
    <dgm:cxn modelId="{A7B8D9A2-CEB9-40A9-A2D2-8C2397680E57}" type="presOf" srcId="{56395948-8A5F-478E-AFF8-6D5AD745DCB2}" destId="{B4C91DD5-C63C-427C-BBB3-0DECBE4E7C6A}" srcOrd="0" destOrd="0" presId="urn:microsoft.com/office/officeart/2008/layout/AccentedPicture"/>
    <dgm:cxn modelId="{562E5419-9D4C-4BA3-92B9-824A2558735D}" srcId="{717C9867-3331-4F85-8220-0BB781932C9F}" destId="{46000875-8AF9-4FD7-8778-2F6BAE1DBF2C}" srcOrd="3" destOrd="0" parTransId="{9C42D1A0-DB72-47FC-AFC7-7B1FB56869B6}" sibTransId="{9ECDE38C-19C1-4FDE-8457-125F09F5A868}"/>
    <dgm:cxn modelId="{A640B869-0796-48DB-99C2-3BF80AD42460}" srcId="{717C9867-3331-4F85-8220-0BB781932C9F}" destId="{93DDDB84-033F-4F82-9DDA-393732A8BB49}" srcOrd="2" destOrd="0" parTransId="{AB70C100-55AF-45F3-9858-B48968159805}" sibTransId="{ADB75692-AC9E-4FDD-9D45-3849628E4810}"/>
    <dgm:cxn modelId="{2CE13901-DB4F-48D7-BA74-D91A683CEB07}" type="presParOf" srcId="{153C5FDF-2B10-4CFA-84C1-C8A15E51FB6C}" destId="{D67BD9D8-4D27-4D56-A584-91557CA3F272}" srcOrd="0" destOrd="0" presId="urn:microsoft.com/office/officeart/2008/layout/AccentedPicture"/>
    <dgm:cxn modelId="{B008264B-5158-414F-9024-2D93B83C0C3D}" type="presParOf" srcId="{153C5FDF-2B10-4CFA-84C1-C8A15E51FB6C}" destId="{1837ADC0-3452-48EB-9B52-63F0B237DBF7}" srcOrd="1" destOrd="0" presId="urn:microsoft.com/office/officeart/2008/layout/AccentedPicture"/>
    <dgm:cxn modelId="{4A6B9CC7-97A9-4557-A8DF-D70722473A85}" type="presParOf" srcId="{153C5FDF-2B10-4CFA-84C1-C8A15E51FB6C}" destId="{0839B97E-E87F-4430-BA71-A4146333D21D}" srcOrd="2" destOrd="0" presId="urn:microsoft.com/office/officeart/2008/layout/AccentedPicture"/>
    <dgm:cxn modelId="{2845B914-4967-45A4-8D1A-2D639CBFBE76}" type="presParOf" srcId="{0839B97E-E87F-4430-BA71-A4146333D21D}" destId="{37EB120A-3BD0-4515-BC90-42E9DCA46EA3}" srcOrd="0" destOrd="0" presId="urn:microsoft.com/office/officeart/2008/layout/AccentedPicture"/>
    <dgm:cxn modelId="{95745282-DB8A-4C9E-83DE-D911EEB9C2AA}" type="presParOf" srcId="{37EB120A-3BD0-4515-BC90-42E9DCA46EA3}" destId="{DA586522-7C69-461F-8843-6C9EB0CBD7D3}" srcOrd="0" destOrd="0" presId="urn:microsoft.com/office/officeart/2008/layout/AccentedPicture"/>
    <dgm:cxn modelId="{2214F42D-B6CE-4B12-989D-3A9A679EDFA2}" type="presParOf" srcId="{37EB120A-3BD0-4515-BC90-42E9DCA46EA3}" destId="{A8E43342-6DD8-476C-8890-F914D9E08A6E}" srcOrd="1" destOrd="0" presId="urn:microsoft.com/office/officeart/2008/layout/AccentedPicture"/>
    <dgm:cxn modelId="{CE5A9942-50EC-4D92-95AC-F8B310DB83F0}" type="presParOf" srcId="{37EB120A-3BD0-4515-BC90-42E9DCA46EA3}" destId="{BD698AC8-B596-41D4-9915-BB4D75E7DE06}" srcOrd="2" destOrd="0" presId="urn:microsoft.com/office/officeart/2008/layout/AccentedPicture"/>
    <dgm:cxn modelId="{53742C68-0F91-4BFF-B96A-2E40D62F6F52}" type="presParOf" srcId="{BD698AC8-B596-41D4-9915-BB4D75E7DE06}" destId="{B4C91DD5-C63C-427C-BBB3-0DECBE4E7C6A}" srcOrd="0" destOrd="0" presId="urn:microsoft.com/office/officeart/2008/layout/AccentedPicture"/>
    <dgm:cxn modelId="{265FDD1D-9DBB-48B5-B1CF-C7B1F1C61ECF}" type="presParOf" srcId="{0839B97E-E87F-4430-BA71-A4146333D21D}" destId="{4E432AC1-4087-44BF-8514-A3DE2AA10D6F}" srcOrd="1" destOrd="0" presId="urn:microsoft.com/office/officeart/2008/layout/AccentedPicture"/>
    <dgm:cxn modelId="{DAC647EA-D56E-425D-9CAE-5E8105668BFA}" type="presParOf" srcId="{0839B97E-E87F-4430-BA71-A4146333D21D}" destId="{B52F166C-E372-4DDD-8E7D-835646CAC1D5}" srcOrd="2" destOrd="0" presId="urn:microsoft.com/office/officeart/2008/layout/AccentedPicture"/>
    <dgm:cxn modelId="{A213934A-32A8-407B-8B6C-A270918EBB22}" type="presParOf" srcId="{B52F166C-E372-4DDD-8E7D-835646CAC1D5}" destId="{44FDCB58-D140-42FD-847F-211DE74DA379}" srcOrd="0" destOrd="0" presId="urn:microsoft.com/office/officeart/2008/layout/AccentedPicture"/>
    <dgm:cxn modelId="{E36B70BA-D864-4804-964D-A5F11B0A1ABF}" type="presParOf" srcId="{B52F166C-E372-4DDD-8E7D-835646CAC1D5}" destId="{E6A02A45-44BE-4D21-B75B-437862268514}" srcOrd="1" destOrd="0" presId="urn:microsoft.com/office/officeart/2008/layout/AccentedPicture"/>
    <dgm:cxn modelId="{BAE7556F-B23A-4BA9-A98E-CA306E1D923E}" type="presParOf" srcId="{B52F166C-E372-4DDD-8E7D-835646CAC1D5}" destId="{48C6C4FF-1FCA-412F-A8B8-0AA5F6BB96F7}" srcOrd="2" destOrd="0" presId="urn:microsoft.com/office/officeart/2008/layout/AccentedPicture"/>
    <dgm:cxn modelId="{73459E17-F20F-49CC-81F3-5DBE2E1658B6}" type="presParOf" srcId="{48C6C4FF-1FCA-412F-A8B8-0AA5F6BB96F7}" destId="{301965FD-DAE4-477C-83F9-3B5A47C189EF}" srcOrd="0" destOrd="0" presId="urn:microsoft.com/office/officeart/2008/layout/AccentedPicture"/>
    <dgm:cxn modelId="{687A7F71-3A85-40C0-B90B-083D74664DC1}" type="presParOf" srcId="{0839B97E-E87F-4430-BA71-A4146333D21D}" destId="{E12DE336-04A0-405A-9B3C-5E97B2F306C7}" srcOrd="3" destOrd="0" presId="urn:microsoft.com/office/officeart/2008/layout/AccentedPicture"/>
    <dgm:cxn modelId="{4B09A7FB-C0C6-4AED-B5EE-39841694C530}" type="presParOf" srcId="{0839B97E-E87F-4430-BA71-A4146333D21D}" destId="{BF3155EB-A16F-4041-984D-556F35823783}" srcOrd="4" destOrd="0" presId="urn:microsoft.com/office/officeart/2008/layout/AccentedPicture"/>
    <dgm:cxn modelId="{1C9D2FBC-78EB-494B-A767-2B67F1894BB5}" type="presParOf" srcId="{BF3155EB-A16F-4041-984D-556F35823783}" destId="{6754D53A-3F06-4BA0-9914-D9CDAC502BAE}" srcOrd="0" destOrd="0" presId="urn:microsoft.com/office/officeart/2008/layout/AccentedPicture"/>
    <dgm:cxn modelId="{68DF4DCB-5228-42C4-AC30-870FE2D504BE}" type="presParOf" srcId="{BF3155EB-A16F-4041-984D-556F35823783}" destId="{E1AD53DC-A82B-463A-B2F5-B7BE2FDBF6B9}" srcOrd="1" destOrd="0" presId="urn:microsoft.com/office/officeart/2008/layout/AccentedPicture"/>
    <dgm:cxn modelId="{617EA9AF-EDEF-4151-B14A-F26DD152E1CC}" type="presParOf" srcId="{BF3155EB-A16F-4041-984D-556F35823783}" destId="{31BB2EFE-5E4C-4171-9C63-815C360D299C}" srcOrd="2" destOrd="0" presId="urn:microsoft.com/office/officeart/2008/layout/AccentedPicture"/>
    <dgm:cxn modelId="{97F3DF42-9F2F-4433-974C-E4FD847BC414}" type="presParOf" srcId="{31BB2EFE-5E4C-4171-9C63-815C360D299C}" destId="{05DD52D6-4C23-460A-A3A7-8B74FEB04E55}" srcOrd="0" destOrd="0" presId="urn:microsoft.com/office/officeart/2008/layout/AccentedPicture"/>
    <dgm:cxn modelId="{877263E2-8E18-4F70-A44C-ECE91B1FBED9}" type="presParOf" srcId="{153C5FDF-2B10-4CFA-84C1-C8A15E51FB6C}" destId="{8970A7D1-CC35-4210-9AA2-18CE25E97064}" srcOrd="3" destOrd="0" presId="urn:microsoft.com/office/officeart/2008/layout/AccentedPicture"/>
    <dgm:cxn modelId="{3DEA6E21-88FC-4410-8889-5419EE2976AB}" type="presParOf" srcId="{8970A7D1-CC35-4210-9AA2-18CE25E97064}" destId="{CE01F808-63A8-404D-B88E-1EAF456D884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CFAD6-6C0C-43D3-9C00-75EDDA3D90C9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F0C6A97-87F0-4E38-83BC-8A806ECFFBEE}">
      <dgm:prSet/>
      <dgm:spPr/>
      <dgm:t>
        <a:bodyPr/>
        <a:lstStyle/>
        <a:p>
          <a:pPr rtl="0"/>
          <a:r>
            <a:rPr lang="ru-RU" b="1" dirty="0" smtClean="0"/>
            <a:t>86% </a:t>
          </a:r>
          <a:r>
            <a:rPr lang="ru-RU" b="0" dirty="0" smtClean="0"/>
            <a:t>компаний ищут профессионалов сферы </a:t>
          </a:r>
          <a:r>
            <a:rPr lang="ru-RU" b="0" dirty="0" err="1" smtClean="0"/>
            <a:t>digital</a:t>
          </a:r>
          <a:r>
            <a:rPr lang="ru-RU" b="0" dirty="0" smtClean="0"/>
            <a:t> </a:t>
          </a:r>
          <a:endParaRPr lang="ru-RU" b="0" dirty="0"/>
        </a:p>
      </dgm:t>
    </dgm:pt>
    <dgm:pt modelId="{B4ECEBE5-A705-4D8A-A854-424429926090}" type="parTrans" cxnId="{A5EA1D73-0AD3-45D1-9A98-E20A87059F19}">
      <dgm:prSet/>
      <dgm:spPr/>
      <dgm:t>
        <a:bodyPr/>
        <a:lstStyle/>
        <a:p>
          <a:endParaRPr lang="ru-RU"/>
        </a:p>
      </dgm:t>
    </dgm:pt>
    <dgm:pt modelId="{3C1CC4E9-0133-4697-8DE2-7A15868C423D}" type="sibTrans" cxnId="{A5EA1D73-0AD3-45D1-9A98-E20A87059F19}">
      <dgm:prSet/>
      <dgm:spPr/>
      <dgm:t>
        <a:bodyPr/>
        <a:lstStyle/>
        <a:p>
          <a:endParaRPr lang="ru-RU"/>
        </a:p>
      </dgm:t>
    </dgm:pt>
    <dgm:pt modelId="{563DE055-D37B-40A8-BE96-C70A4D239F90}">
      <dgm:prSet/>
      <dgm:spPr/>
      <dgm:t>
        <a:bodyPr/>
        <a:lstStyle/>
        <a:p>
          <a:pPr rtl="0"/>
          <a:r>
            <a:rPr lang="ru-RU" b="1" dirty="0" smtClean="0"/>
            <a:t>98% </a:t>
          </a:r>
          <a:r>
            <a:rPr lang="ru-RU" b="0" dirty="0" smtClean="0"/>
            <a:t>работодателей имеют вакансии в данной сфере</a:t>
          </a:r>
          <a:endParaRPr lang="ru-RU" b="0" dirty="0"/>
        </a:p>
      </dgm:t>
    </dgm:pt>
    <dgm:pt modelId="{C34C9616-9176-4CBC-A704-8C47F2CF7D33}" type="parTrans" cxnId="{9FC2B032-7D84-4C41-8BB9-A48E2BFF9014}">
      <dgm:prSet/>
      <dgm:spPr/>
      <dgm:t>
        <a:bodyPr/>
        <a:lstStyle/>
        <a:p>
          <a:endParaRPr lang="ru-RU"/>
        </a:p>
      </dgm:t>
    </dgm:pt>
    <dgm:pt modelId="{C5943C4D-A208-4CE0-B4AD-28363A03C97B}" type="sibTrans" cxnId="{9FC2B032-7D84-4C41-8BB9-A48E2BFF9014}">
      <dgm:prSet/>
      <dgm:spPr/>
      <dgm:t>
        <a:bodyPr/>
        <a:lstStyle/>
        <a:p>
          <a:endParaRPr lang="ru-RU"/>
        </a:p>
      </dgm:t>
    </dgm:pt>
    <dgm:pt modelId="{80D2CEC3-FC21-4459-9C8F-681A0FFECD64}">
      <dgm:prSet/>
      <dgm:spPr/>
      <dgm:t>
        <a:bodyPr/>
        <a:lstStyle/>
        <a:p>
          <a:pPr rtl="0"/>
          <a:r>
            <a:rPr lang="ru-RU" b="1" dirty="0" smtClean="0"/>
            <a:t>51% </a:t>
          </a:r>
          <a:r>
            <a:rPr lang="ru-RU" b="0" dirty="0" smtClean="0"/>
            <a:t>компаний планирует увеличивать штат </a:t>
          </a:r>
          <a:r>
            <a:rPr lang="ru-RU" b="0" dirty="0" err="1" smtClean="0"/>
            <a:t>digital</a:t>
          </a:r>
          <a:r>
            <a:rPr lang="ru-RU" b="0" dirty="0" smtClean="0"/>
            <a:t>-специалистов</a:t>
          </a:r>
          <a:endParaRPr lang="ru-RU" b="0" dirty="0"/>
        </a:p>
      </dgm:t>
    </dgm:pt>
    <dgm:pt modelId="{37A3F240-3F4E-4D3D-9797-6EC1C040B034}" type="parTrans" cxnId="{A9875093-AE3B-460B-90C2-7E76F2169332}">
      <dgm:prSet/>
      <dgm:spPr/>
      <dgm:t>
        <a:bodyPr/>
        <a:lstStyle/>
        <a:p>
          <a:endParaRPr lang="ru-RU"/>
        </a:p>
      </dgm:t>
    </dgm:pt>
    <dgm:pt modelId="{75BB6AEF-5879-4278-9DBE-5EA43EB60786}" type="sibTrans" cxnId="{A9875093-AE3B-460B-90C2-7E76F2169332}">
      <dgm:prSet/>
      <dgm:spPr/>
      <dgm:t>
        <a:bodyPr/>
        <a:lstStyle/>
        <a:p>
          <a:endParaRPr lang="ru-RU"/>
        </a:p>
      </dgm:t>
    </dgm:pt>
    <dgm:pt modelId="{38A6CC9C-C1D8-473D-827D-B176268ADB2C}" type="pres">
      <dgm:prSet presAssocID="{E3CCFAD6-6C0C-43D3-9C00-75EDDA3D90C9}" presName="linear" presStyleCnt="0">
        <dgm:presLayoutVars>
          <dgm:animLvl val="lvl"/>
          <dgm:resizeHandles val="exact"/>
        </dgm:presLayoutVars>
      </dgm:prSet>
      <dgm:spPr/>
    </dgm:pt>
    <dgm:pt modelId="{1CC2E5DF-9128-43C0-A3F9-42550925B347}" type="pres">
      <dgm:prSet presAssocID="{5F0C6A97-87F0-4E38-83BC-8A806ECFFB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3BF965-7B7E-4EC2-8236-9A93751468DA}" type="pres">
      <dgm:prSet presAssocID="{3C1CC4E9-0133-4697-8DE2-7A15868C423D}" presName="spacer" presStyleCnt="0"/>
      <dgm:spPr/>
    </dgm:pt>
    <dgm:pt modelId="{89D64F97-9FC3-45A2-B476-29982FA61FBE}" type="pres">
      <dgm:prSet presAssocID="{563DE055-D37B-40A8-BE96-C70A4D239F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DDFA4C-6962-49B4-89DE-47E729BAE3A9}" type="pres">
      <dgm:prSet presAssocID="{C5943C4D-A208-4CE0-B4AD-28363A03C97B}" presName="spacer" presStyleCnt="0"/>
      <dgm:spPr/>
    </dgm:pt>
    <dgm:pt modelId="{1D1AB91D-D6A7-4B7A-ACE5-D9C6ABCB4920}" type="pres">
      <dgm:prSet presAssocID="{80D2CEC3-FC21-4459-9C8F-681A0FFECD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08B7EF-2E19-4114-B6D1-38044CAC90BC}" type="presOf" srcId="{563DE055-D37B-40A8-BE96-C70A4D239F90}" destId="{89D64F97-9FC3-45A2-B476-29982FA61FBE}" srcOrd="0" destOrd="0" presId="urn:microsoft.com/office/officeart/2005/8/layout/vList2"/>
    <dgm:cxn modelId="{83A66935-7016-4EDF-8B94-8206820F1A68}" type="presOf" srcId="{80D2CEC3-FC21-4459-9C8F-681A0FFECD64}" destId="{1D1AB91D-D6A7-4B7A-ACE5-D9C6ABCB4920}" srcOrd="0" destOrd="0" presId="urn:microsoft.com/office/officeart/2005/8/layout/vList2"/>
    <dgm:cxn modelId="{28C4E285-71F4-472F-AC87-51E963FEDD48}" type="presOf" srcId="{E3CCFAD6-6C0C-43D3-9C00-75EDDA3D90C9}" destId="{38A6CC9C-C1D8-473D-827D-B176268ADB2C}" srcOrd="0" destOrd="0" presId="urn:microsoft.com/office/officeart/2005/8/layout/vList2"/>
    <dgm:cxn modelId="{A9875093-AE3B-460B-90C2-7E76F2169332}" srcId="{E3CCFAD6-6C0C-43D3-9C00-75EDDA3D90C9}" destId="{80D2CEC3-FC21-4459-9C8F-681A0FFECD64}" srcOrd="2" destOrd="0" parTransId="{37A3F240-3F4E-4D3D-9797-6EC1C040B034}" sibTransId="{75BB6AEF-5879-4278-9DBE-5EA43EB60786}"/>
    <dgm:cxn modelId="{9FC2B032-7D84-4C41-8BB9-A48E2BFF9014}" srcId="{E3CCFAD6-6C0C-43D3-9C00-75EDDA3D90C9}" destId="{563DE055-D37B-40A8-BE96-C70A4D239F90}" srcOrd="1" destOrd="0" parTransId="{C34C9616-9176-4CBC-A704-8C47F2CF7D33}" sibTransId="{C5943C4D-A208-4CE0-B4AD-28363A03C97B}"/>
    <dgm:cxn modelId="{B5A7603B-909F-46CE-9F04-98AA86747BF5}" type="presOf" srcId="{5F0C6A97-87F0-4E38-83BC-8A806ECFFBEE}" destId="{1CC2E5DF-9128-43C0-A3F9-42550925B347}" srcOrd="0" destOrd="0" presId="urn:microsoft.com/office/officeart/2005/8/layout/vList2"/>
    <dgm:cxn modelId="{A5EA1D73-0AD3-45D1-9A98-E20A87059F19}" srcId="{E3CCFAD6-6C0C-43D3-9C00-75EDDA3D90C9}" destId="{5F0C6A97-87F0-4E38-83BC-8A806ECFFBEE}" srcOrd="0" destOrd="0" parTransId="{B4ECEBE5-A705-4D8A-A854-424429926090}" sibTransId="{3C1CC4E9-0133-4697-8DE2-7A15868C423D}"/>
    <dgm:cxn modelId="{F3CF3480-46F7-4B0A-A329-5C93BACFDAC2}" type="presParOf" srcId="{38A6CC9C-C1D8-473D-827D-B176268ADB2C}" destId="{1CC2E5DF-9128-43C0-A3F9-42550925B347}" srcOrd="0" destOrd="0" presId="urn:microsoft.com/office/officeart/2005/8/layout/vList2"/>
    <dgm:cxn modelId="{8DA14179-6409-4583-9B56-EF76CEB70B48}" type="presParOf" srcId="{38A6CC9C-C1D8-473D-827D-B176268ADB2C}" destId="{183BF965-7B7E-4EC2-8236-9A93751468DA}" srcOrd="1" destOrd="0" presId="urn:microsoft.com/office/officeart/2005/8/layout/vList2"/>
    <dgm:cxn modelId="{614E27B5-5458-4746-A6D2-14BA0542B876}" type="presParOf" srcId="{38A6CC9C-C1D8-473D-827D-B176268ADB2C}" destId="{89D64F97-9FC3-45A2-B476-29982FA61FBE}" srcOrd="2" destOrd="0" presId="urn:microsoft.com/office/officeart/2005/8/layout/vList2"/>
    <dgm:cxn modelId="{71F00077-9562-415B-A122-36157ADA6446}" type="presParOf" srcId="{38A6CC9C-C1D8-473D-827D-B176268ADB2C}" destId="{F6DDFA4C-6962-49B4-89DE-47E729BAE3A9}" srcOrd="3" destOrd="0" presId="urn:microsoft.com/office/officeart/2005/8/layout/vList2"/>
    <dgm:cxn modelId="{E90056EC-CF10-45B1-8BD6-DCB02ADBF819}" type="presParOf" srcId="{38A6CC9C-C1D8-473D-827D-B176268ADB2C}" destId="{1D1AB91D-D6A7-4B7A-ACE5-D9C6ABCB49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D9D8-4D27-4D56-A584-91557CA3F272}">
      <dsp:nvSpPr>
        <dsp:cNvPr id="0" name=""/>
        <dsp:cNvSpPr/>
      </dsp:nvSpPr>
      <dsp:spPr>
        <a:xfrm>
          <a:off x="37115" y="215887"/>
          <a:ext cx="2255088" cy="287638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37ADC0-3452-48EB-9B52-63F0B237DBF7}">
      <dsp:nvSpPr>
        <dsp:cNvPr id="0" name=""/>
        <dsp:cNvSpPr/>
      </dsp:nvSpPr>
      <dsp:spPr>
        <a:xfrm>
          <a:off x="98182" y="544710"/>
          <a:ext cx="1736417" cy="172583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Современная потребность экономики в кадрах в условиях </a:t>
          </a:r>
          <a:r>
            <a:rPr lang="ru-RU" sz="1800" kern="1200" dirty="0" err="1" smtClean="0">
              <a:solidFill>
                <a:schemeClr val="tx1"/>
              </a:solidFill>
            </a:rPr>
            <a:t>цифровизации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8182" y="544710"/>
        <a:ext cx="1736417" cy="1725832"/>
      </dsp:txXfrm>
    </dsp:sp>
    <dsp:sp modelId="{A8E43342-6DD8-476C-8890-F914D9E08A6E}">
      <dsp:nvSpPr>
        <dsp:cNvPr id="0" name=""/>
        <dsp:cNvSpPr/>
      </dsp:nvSpPr>
      <dsp:spPr>
        <a:xfrm>
          <a:off x="1903891" y="72067"/>
          <a:ext cx="776624" cy="7766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C91DD5-C63C-427C-BBB3-0DECBE4E7C6A}">
      <dsp:nvSpPr>
        <dsp:cNvPr id="0" name=""/>
        <dsp:cNvSpPr/>
      </dsp:nvSpPr>
      <dsp:spPr>
        <a:xfrm>
          <a:off x="2680516" y="72067"/>
          <a:ext cx="2565121" cy="77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высококвалифицированные управленческие кадры</a:t>
          </a:r>
          <a:endParaRPr lang="ru-RU" sz="1500" kern="1200" dirty="0"/>
        </a:p>
      </dsp:txBody>
      <dsp:txXfrm>
        <a:off x="2680516" y="72067"/>
        <a:ext cx="2565121" cy="776624"/>
      </dsp:txXfrm>
    </dsp:sp>
    <dsp:sp modelId="{E6A02A45-44BE-4D21-B75B-437862268514}">
      <dsp:nvSpPr>
        <dsp:cNvPr id="0" name=""/>
        <dsp:cNvSpPr/>
      </dsp:nvSpPr>
      <dsp:spPr>
        <a:xfrm>
          <a:off x="1903891" y="988485"/>
          <a:ext cx="776624" cy="77662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1965FD-DAE4-477C-83F9-3B5A47C189EF}">
      <dsp:nvSpPr>
        <dsp:cNvPr id="0" name=""/>
        <dsp:cNvSpPr/>
      </dsp:nvSpPr>
      <dsp:spPr>
        <a:xfrm>
          <a:off x="2680516" y="988485"/>
          <a:ext cx="2565121" cy="77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digital</a:t>
          </a:r>
          <a:r>
            <a:rPr lang="ru-RU" sz="1500" kern="1200" dirty="0" smtClean="0"/>
            <a:t>-</a:t>
          </a:r>
          <a:r>
            <a:rPr lang="ru-RU" sz="1500" kern="1200" dirty="0" err="1" smtClean="0"/>
            <a:t>маркетологи</a:t>
          </a:r>
          <a:r>
            <a:rPr lang="ru-RU" sz="1500" kern="1200" dirty="0" smtClean="0"/>
            <a:t> и менеджеры по рекламе</a:t>
          </a:r>
          <a:endParaRPr lang="ru-RU" sz="1500" kern="1200" dirty="0"/>
        </a:p>
      </dsp:txBody>
      <dsp:txXfrm>
        <a:off x="2680516" y="988485"/>
        <a:ext cx="2565121" cy="776624"/>
      </dsp:txXfrm>
    </dsp:sp>
    <dsp:sp modelId="{E1AD53DC-A82B-463A-B2F5-B7BE2FDBF6B9}">
      <dsp:nvSpPr>
        <dsp:cNvPr id="0" name=""/>
        <dsp:cNvSpPr/>
      </dsp:nvSpPr>
      <dsp:spPr>
        <a:xfrm>
          <a:off x="1903891" y="1904902"/>
          <a:ext cx="776624" cy="77662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DD52D6-4C23-460A-A3A7-8B74FEB04E55}">
      <dsp:nvSpPr>
        <dsp:cNvPr id="0" name=""/>
        <dsp:cNvSpPr/>
      </dsp:nvSpPr>
      <dsp:spPr>
        <a:xfrm>
          <a:off x="2680516" y="1904902"/>
          <a:ext cx="2565121" cy="77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успешные предприниматели</a:t>
          </a:r>
          <a:endParaRPr lang="ru-RU" sz="1500" kern="1200" dirty="0"/>
        </a:p>
      </dsp:txBody>
      <dsp:txXfrm>
        <a:off x="2680516" y="1904902"/>
        <a:ext cx="2565121" cy="776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2E5DF-9128-43C0-A3F9-42550925B347}">
      <dsp:nvSpPr>
        <dsp:cNvPr id="0" name=""/>
        <dsp:cNvSpPr/>
      </dsp:nvSpPr>
      <dsp:spPr>
        <a:xfrm>
          <a:off x="0" y="30144"/>
          <a:ext cx="3024336" cy="3861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86% </a:t>
          </a:r>
          <a:r>
            <a:rPr lang="ru-RU" sz="1000" b="0" kern="1200" dirty="0" smtClean="0"/>
            <a:t>компаний ищут профессионалов сферы </a:t>
          </a:r>
          <a:r>
            <a:rPr lang="ru-RU" sz="1000" b="0" kern="1200" dirty="0" err="1" smtClean="0"/>
            <a:t>digital</a:t>
          </a:r>
          <a:r>
            <a:rPr lang="ru-RU" sz="1000" b="0" kern="1200" dirty="0" smtClean="0"/>
            <a:t> </a:t>
          </a:r>
          <a:endParaRPr lang="ru-RU" sz="1000" b="0" kern="1200" dirty="0"/>
        </a:p>
      </dsp:txBody>
      <dsp:txXfrm>
        <a:off x="18848" y="48992"/>
        <a:ext cx="2986640" cy="348404"/>
      </dsp:txXfrm>
    </dsp:sp>
    <dsp:sp modelId="{89D64F97-9FC3-45A2-B476-29982FA61FBE}">
      <dsp:nvSpPr>
        <dsp:cNvPr id="0" name=""/>
        <dsp:cNvSpPr/>
      </dsp:nvSpPr>
      <dsp:spPr>
        <a:xfrm>
          <a:off x="0" y="445044"/>
          <a:ext cx="3024336" cy="3861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6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176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17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98% </a:t>
          </a:r>
          <a:r>
            <a:rPr lang="ru-RU" sz="1000" b="0" kern="1200" dirty="0" smtClean="0"/>
            <a:t>работодателей имеют вакансии в данной сфере</a:t>
          </a:r>
          <a:endParaRPr lang="ru-RU" sz="1000" b="0" kern="1200" dirty="0"/>
        </a:p>
      </dsp:txBody>
      <dsp:txXfrm>
        <a:off x="18848" y="463892"/>
        <a:ext cx="2986640" cy="348404"/>
      </dsp:txXfrm>
    </dsp:sp>
    <dsp:sp modelId="{1D1AB91D-D6A7-4B7A-ACE5-D9C6ABCB4920}">
      <dsp:nvSpPr>
        <dsp:cNvPr id="0" name=""/>
        <dsp:cNvSpPr/>
      </dsp:nvSpPr>
      <dsp:spPr>
        <a:xfrm>
          <a:off x="0" y="859945"/>
          <a:ext cx="3024336" cy="3861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6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176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17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51% </a:t>
          </a:r>
          <a:r>
            <a:rPr lang="ru-RU" sz="1000" b="0" kern="1200" dirty="0" smtClean="0"/>
            <a:t>компаний планирует увеличивать штат </a:t>
          </a:r>
          <a:r>
            <a:rPr lang="ru-RU" sz="1000" b="0" kern="1200" dirty="0" err="1" smtClean="0"/>
            <a:t>digital</a:t>
          </a:r>
          <a:r>
            <a:rPr lang="ru-RU" sz="1000" b="0" kern="1200" dirty="0" smtClean="0"/>
            <a:t>-специалистов</a:t>
          </a:r>
          <a:endParaRPr lang="ru-RU" sz="1000" b="0" kern="1200" dirty="0"/>
        </a:p>
      </dsp:txBody>
      <dsp:txXfrm>
        <a:off x="18848" y="878793"/>
        <a:ext cx="2986640" cy="34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0808-6C17-4BFC-8B43-0E5ADD152AB9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0FD30-07E5-47FE-B897-2FD1E301E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95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1343025"/>
            <a:ext cx="4897438" cy="925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00" y="2447925"/>
            <a:ext cx="4033838" cy="1104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F6FA-F4EB-4549-B2C8-EECBDE36E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2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CFAF-80B6-4FB5-8F27-C365661A0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2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8300" y="173038"/>
            <a:ext cx="1295400" cy="3686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38" y="173038"/>
            <a:ext cx="3738562" cy="3686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8CC5-4F97-473A-90B5-7E92E4C3B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23EC2-39EC-4248-BDAC-1BAD4D76A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0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76538"/>
            <a:ext cx="4895850" cy="8588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1831975"/>
            <a:ext cx="4895850" cy="94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EE044-F92B-4714-A939-D5308354E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3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38" y="1008063"/>
            <a:ext cx="2516187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5925" y="1008063"/>
            <a:ext cx="2517775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8BF6-20D4-4B70-8ACD-6911A061C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966788"/>
            <a:ext cx="2546350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7338" y="1370013"/>
            <a:ext cx="2546350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63" y="966788"/>
            <a:ext cx="2547937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5763" y="1370013"/>
            <a:ext cx="2547937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B98D-929C-47BD-835C-455065C2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0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6A6F-C095-47AB-B0DF-FA325E39E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9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F7FF-096C-4C40-BA80-1FA9DF139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3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71450"/>
            <a:ext cx="1895475" cy="733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663" y="171450"/>
            <a:ext cx="3221037" cy="368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338" y="904875"/>
            <a:ext cx="1895475" cy="295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D10B-15B4-4716-ACF2-EEE5F3F68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3" y="3024188"/>
            <a:ext cx="3457575" cy="35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713" y="385763"/>
            <a:ext cx="3457575" cy="259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713" y="3381375"/>
            <a:ext cx="3457575" cy="50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075F-335F-40FC-86B8-C2919780B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73038"/>
            <a:ext cx="51863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008063"/>
            <a:ext cx="5186362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defTabSz="576263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3933825"/>
            <a:ext cx="1824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ctr" defTabSz="576263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r" defTabSz="576263">
              <a:defRPr sz="900">
                <a:latin typeface="Arial" charset="0"/>
              </a:defRPr>
            </a:lvl1pPr>
          </a:lstStyle>
          <a:p>
            <a:pPr>
              <a:defRPr/>
            </a:pPr>
            <a:fld id="{AF8E9532-C0C6-4FD1-98A2-17127B368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15900" indent="-215900" algn="l" defTabSz="5762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180975" algn="l" defTabSz="5762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19138" indent="-142875" algn="l" defTabSz="576263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008063" indent="-144463" algn="l" defTabSz="5762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295400" indent="-142875" algn="l" defTabSz="5762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17526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2098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6670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1242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artinsights.com/digital-marketing-strategy/10-marketing-trend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6294" b="50024"/>
          <a:stretch>
            <a:fillRect/>
          </a:stretch>
        </p:blipFill>
        <p:spPr bwMode="auto">
          <a:xfrm>
            <a:off x="3213100" y="180975"/>
            <a:ext cx="254793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2232025" y="3816350"/>
            <a:ext cx="1296988" cy="5048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</a:rPr>
              <a:t>24 мая</a:t>
            </a:r>
            <a:endParaRPr lang="ru-RU" alt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</a:rPr>
              <a:t>201</a:t>
            </a:r>
            <a:r>
              <a:rPr lang="ru-RU" alt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0" y="1439863"/>
            <a:ext cx="5761038" cy="1512812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96543" y="3112071"/>
            <a:ext cx="2448272" cy="41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1300" b="1" dirty="0" smtClean="0">
                <a:solidFill>
                  <a:schemeClr val="bg2"/>
                </a:solidFill>
              </a:rPr>
              <a:t>Руководитель</a:t>
            </a:r>
            <a:r>
              <a:rPr lang="en-US" altLang="en-US" sz="1300" b="1" dirty="0" smtClean="0">
                <a:solidFill>
                  <a:schemeClr val="bg2"/>
                </a:solidFill>
              </a:rPr>
              <a:t> </a:t>
            </a:r>
            <a:r>
              <a:rPr lang="ru-RU" altLang="en-US" sz="1300" b="1" dirty="0" smtClean="0">
                <a:solidFill>
                  <a:schemeClr val="bg2"/>
                </a:solidFill>
              </a:rPr>
              <a:t>программы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1300" b="1" dirty="0" smtClean="0">
                <a:solidFill>
                  <a:schemeClr val="bg2"/>
                </a:solidFill>
              </a:rPr>
              <a:t>Борисова Людмила Михайловна</a:t>
            </a:r>
            <a:endParaRPr lang="ru-RU" altLang="en-US" sz="1300" b="1" dirty="0">
              <a:solidFill>
                <a:schemeClr val="bg2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88231" y="1512515"/>
            <a:ext cx="525658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1600" b="1" dirty="0" smtClean="0">
                <a:solidFill>
                  <a:schemeClr val="bg1"/>
                </a:solidFill>
                <a:latin typeface="Calibri" pitchFamily="34" charset="0"/>
              </a:rPr>
              <a:t>ОБ ОТКРЫТИИ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Основной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образовательной программы магистерской подготовки «Цифровой маркетинг» 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рамках направления 25.04.07 «</a:t>
            </a:r>
            <a:r>
              <a:rPr lang="ru-RU" sz="1600" b="1" dirty="0" err="1">
                <a:solidFill>
                  <a:schemeClr val="bg1"/>
                </a:solidFill>
                <a:latin typeface="Calibri" pitchFamily="34" charset="0"/>
              </a:rPr>
              <a:t>Инноватика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» 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на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базе Школы инженерного предпринимательства</a:t>
            </a:r>
            <a:endParaRPr lang="ru-RU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055" name="Группа 8"/>
          <p:cNvGrpSpPr>
            <a:grpSpLocks/>
          </p:cNvGrpSpPr>
          <p:nvPr/>
        </p:nvGrpSpPr>
        <p:grpSpPr bwMode="auto">
          <a:xfrm>
            <a:off x="692150" y="604838"/>
            <a:ext cx="2360613" cy="550862"/>
            <a:chOff x="543276" y="545242"/>
            <a:chExt cx="1816737" cy="422585"/>
          </a:xfrm>
        </p:grpSpPr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1038084" y="565945"/>
              <a:ext cx="1321929" cy="401882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2057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6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2059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10</a:t>
            </a:r>
            <a:endParaRPr lang="ru-RU" altLang="en-US" sz="900" dirty="0"/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033215" y="761072"/>
            <a:ext cx="3719512" cy="24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ОСОБЕННОСТИ ПРОГРАММЫ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38" y="2676354"/>
            <a:ext cx="1718179" cy="927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8486" y="923360"/>
            <a:ext cx="1008665" cy="1260831"/>
          </a:xfrm>
          <a:prstGeom prst="rect">
            <a:avLst/>
          </a:prstGeom>
        </p:spPr>
      </p:pic>
      <p:sp>
        <p:nvSpPr>
          <p:cNvPr id="21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  <p:pic>
        <p:nvPicPr>
          <p:cNvPr id="11265" name="Picture 1" descr="C:\Users\usn\Desktop\Текущее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42202"/>
            <a:ext cx="5761038" cy="2846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8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3</a:t>
            </a:r>
            <a:endParaRPr lang="ru-RU" altLang="en-US" sz="900" dirty="0"/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9546"/>
            <a:ext cx="5659587" cy="2711241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3215" y="720427"/>
            <a:ext cx="3719512" cy="24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КОМПАНИИ-ПАРТНЕРЫ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4" y="1009620"/>
            <a:ext cx="57602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b="1" kern="0" dirty="0">
                <a:latin typeface="Calibri" pitchFamily="34" charset="0"/>
              </a:rPr>
              <a:t>Основания взаимодействия с ТПУ – рекомендательные </a:t>
            </a:r>
            <a:r>
              <a:rPr lang="ru-RU" altLang="ru-RU" b="1" kern="0" dirty="0" smtClean="0">
                <a:latin typeface="Calibri" pitchFamily="34" charset="0"/>
              </a:rPr>
              <a:t>письма,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b="1" kern="0" dirty="0">
                <a:latin typeface="Calibri" pitchFamily="34" charset="0"/>
              </a:rPr>
              <a:t>	</a:t>
            </a:r>
            <a:r>
              <a:rPr lang="ru-RU" altLang="ru-RU" b="1" kern="0" dirty="0" smtClean="0">
                <a:latin typeface="Calibri" pitchFamily="34" charset="0"/>
              </a:rPr>
              <a:t>	            приказ о формировании Совета ООП</a:t>
            </a:r>
            <a:endParaRPr lang="ru-RU" altLang="ru-RU" b="1" kern="0" dirty="0">
              <a:latin typeface="Calibri" pitchFamily="34" charset="0"/>
            </a:endParaRPr>
          </a:p>
        </p:txBody>
      </p:sp>
      <p:sp>
        <p:nvSpPr>
          <p:cNvPr id="20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269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262318" y="72355"/>
            <a:ext cx="3494086" cy="614936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lIns="57601" tIns="57601" rIns="57601" bIns="57601" anchor="ctr" anchorCtr="0">
            <a:noAutofit/>
          </a:bodyPr>
          <a:lstStyle/>
          <a:p>
            <a:pPr algn="r"/>
            <a:r>
              <a:rPr lang="ru-RU" sz="12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Влияние глобальных проблем современности на </a:t>
            </a:r>
          </a:p>
          <a:p>
            <a:pPr algn="r"/>
            <a:r>
              <a:rPr lang="ru-RU" sz="12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на формирование компетентности магистра </a:t>
            </a:r>
            <a:r>
              <a:rPr lang="ru-RU" sz="1200" b="1" i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инноватики</a:t>
            </a:r>
            <a:endParaRPr sz="12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29560" y="936434"/>
            <a:ext cx="5497790" cy="2812017"/>
            <a:chOff x="1405" y="418"/>
            <a:chExt cx="13742" cy="7857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3369" y="418"/>
              <a:ext cx="10035" cy="1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algn="ctr" defTabSz="576072"/>
              <a:r>
                <a:rPr lang="ru-RU" sz="1000" b="1" dirty="0">
                  <a:latin typeface="Times New Roman" pitchFamily="18" charset="0"/>
                  <a:cs typeface="Arial" pitchFamily="34" charset="0"/>
                </a:rPr>
                <a:t>Вызовы глобальной трансформации:</a:t>
              </a:r>
            </a:p>
            <a:p>
              <a:pPr algn="ctr" defTabSz="576072"/>
              <a:r>
                <a:rPr lang="ru-RU" sz="1000" b="1" dirty="0">
                  <a:latin typeface="Times New Roman" pitchFamily="18" charset="0"/>
                  <a:cs typeface="Arial" pitchFamily="34" charset="0"/>
                </a:rPr>
                <a:t>ЦИФРОВАЯ ЭКОНОМИКА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405" y="1946"/>
              <a:ext cx="6087" cy="2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45" b="1" dirty="0">
                  <a:latin typeface="Times New Roman" pitchFamily="18" charset="0"/>
                  <a:cs typeface="Arial" pitchFamily="34" charset="0"/>
                </a:rPr>
                <a:t>Программа правительства Российской Федерации «Цифровая экономика РФ»</a:t>
              </a:r>
            </a:p>
            <a:p>
              <a:pPr marL="115015" indent="-115015"/>
              <a:r>
                <a:rPr lang="ru-RU" sz="693" dirty="0">
                  <a:latin typeface="Times New Roman" pitchFamily="18" charset="0"/>
                  <a:cs typeface="Arial" pitchFamily="34" charset="0"/>
                </a:rPr>
                <a:t>факторы укрепления экономики:</a:t>
              </a:r>
            </a:p>
            <a:p>
              <a:pPr marL="115015" indent="-115015" algn="just">
                <a:buFont typeface="Symbol" pitchFamily="18" charset="2"/>
                <a:buChar char="·"/>
              </a:pPr>
              <a:r>
                <a:rPr lang="ru-RU" sz="693" i="1" dirty="0">
                  <a:latin typeface="Times New Roman" pitchFamily="18" charset="0"/>
                  <a:cs typeface="Arial" pitchFamily="34" charset="0"/>
                </a:rPr>
                <a:t>создание экосистемы цифровой экономики РФ</a:t>
              </a:r>
              <a:endParaRPr lang="ru-RU" sz="693" dirty="0">
                <a:latin typeface="Times New Roman" pitchFamily="18" charset="0"/>
                <a:cs typeface="Arial" pitchFamily="34" charset="0"/>
              </a:endParaRPr>
            </a:p>
            <a:p>
              <a:pPr marL="115015" indent="-115015">
                <a:buFont typeface="Symbol" pitchFamily="18" charset="2"/>
                <a:buChar char="·"/>
              </a:pPr>
              <a:r>
                <a:rPr lang="ru-RU" sz="693" i="1" dirty="0">
                  <a:latin typeface="Times New Roman" pitchFamily="18" charset="0"/>
                  <a:cs typeface="Arial" pitchFamily="34" charset="0"/>
                </a:rPr>
                <a:t>создание необходимых и достаточных условий  институционального и инфраструктурного характера</a:t>
              </a:r>
              <a:endParaRPr lang="ru-RU" sz="693" dirty="0">
                <a:latin typeface="Times New Roman" pitchFamily="18" charset="0"/>
                <a:cs typeface="Arial" pitchFamily="34" charset="0"/>
              </a:endParaRPr>
            </a:p>
            <a:p>
              <a:pPr marL="115015" indent="-115015" algn="just">
                <a:buFont typeface="Symbol" pitchFamily="18" charset="2"/>
                <a:buChar char="·"/>
              </a:pPr>
              <a:r>
                <a:rPr lang="ru-RU" sz="693" i="1" dirty="0">
                  <a:latin typeface="Times New Roman" pitchFamily="18" charset="0"/>
                  <a:cs typeface="Arial" pitchFamily="34" charset="0"/>
                </a:rPr>
                <a:t>повышение конкурентоспособности экономики РФ</a:t>
              </a:r>
              <a:endParaRPr lang="ru-RU" sz="693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9957" y="1938"/>
              <a:ext cx="5190" cy="2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algn="ctr" defTabSz="576072"/>
              <a:r>
                <a:rPr lang="ru-RU" sz="1008" b="1" dirty="0">
                  <a:latin typeface="Times New Roman" pitchFamily="18" charset="0"/>
                  <a:cs typeface="Arial" pitchFamily="34" charset="0"/>
                </a:rPr>
                <a:t>Программы ТПУ</a:t>
              </a:r>
            </a:p>
            <a:p>
              <a:pPr marL="115015" lvl="1" indent="-115015" algn="just" defTabSz="576072">
                <a:spcAft>
                  <a:spcPts val="0"/>
                </a:spcAft>
                <a:buFont typeface="Symbol" pitchFamily="18" charset="2"/>
                <a:buChar char="·"/>
              </a:pPr>
              <a:r>
                <a:rPr lang="ru-RU" sz="693" i="1" dirty="0">
                  <a:latin typeface="Times New Roman" pitchFamily="18" charset="0"/>
                  <a:cs typeface="Arial" pitchFamily="34" charset="0"/>
                </a:rPr>
                <a:t>Программа повышения конкурентоспособности НИ ТПУ среди ведущих мировых научно-образовательных центров;</a:t>
              </a:r>
            </a:p>
            <a:p>
              <a:pPr marL="115015" indent="-115015" defTabSz="576072">
                <a:spcAft>
                  <a:spcPts val="0"/>
                </a:spcAft>
                <a:buFont typeface="Symbol" pitchFamily="18" charset="2"/>
                <a:buChar char="·"/>
              </a:pPr>
              <a:r>
                <a:rPr lang="ru-RU" sz="693" i="1" dirty="0">
                  <a:latin typeface="Times New Roman" pitchFamily="18" charset="0"/>
                  <a:cs typeface="Arial" pitchFamily="34" charset="0"/>
                </a:rPr>
                <a:t>Программа развития ТПУ как национального исследовательского университета</a:t>
              </a:r>
            </a:p>
            <a:p>
              <a:pPr marL="115015" indent="-115015" defTabSz="576072">
                <a:spcAft>
                  <a:spcPts val="0"/>
                </a:spcAft>
                <a:buFont typeface="Symbol" pitchFamily="18" charset="2"/>
                <a:buChar char="·"/>
              </a:pPr>
              <a:r>
                <a:rPr lang="ru-RU" sz="693" i="1" dirty="0">
                  <a:latin typeface="Times New Roman" pitchFamily="18" charset="0"/>
                  <a:cs typeface="Arial" pitchFamily="34" charset="0"/>
                </a:rPr>
                <a:t>Комплексная программа развития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680" y="4951"/>
              <a:ext cx="7065" cy="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56" dirty="0">
                  <a:latin typeface="Times New Roman" pitchFamily="18" charset="0"/>
                  <a:cs typeface="Arial" pitchFamily="34" charset="0"/>
                </a:rPr>
                <a:t>Программа по направлению 27.04.05 </a:t>
              </a:r>
              <a:r>
                <a:rPr lang="ru-RU" sz="756" dirty="0" err="1">
                  <a:latin typeface="Times New Roman" pitchFamily="18" charset="0"/>
                  <a:cs typeface="Arial" pitchFamily="34" charset="0"/>
                </a:rPr>
                <a:t>Инноватика</a:t>
              </a:r>
              <a:endParaRPr lang="ru-RU" sz="756" dirty="0">
                <a:latin typeface="Times New Roman" pitchFamily="18" charset="0"/>
                <a:cs typeface="Arial" pitchFamily="34" charset="0"/>
              </a:endParaRPr>
            </a:p>
            <a:p>
              <a:pPr algn="ctr" defTabSz="576072"/>
              <a:r>
                <a:rPr lang="ru-RU" sz="756" b="1" dirty="0">
                  <a:latin typeface="Times New Roman" pitchFamily="18" charset="0"/>
                  <a:cs typeface="Arial" pitchFamily="34" charset="0"/>
                </a:rPr>
                <a:t>«Цифровая экономика»</a:t>
              </a:r>
              <a:endParaRPr lang="ru-RU" sz="756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680" y="6227"/>
              <a:ext cx="70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algn="ctr" defTabSz="576072"/>
              <a:r>
                <a:rPr lang="ru-RU" sz="693" b="1" dirty="0">
                  <a:latin typeface="Times New Roman" pitchFamily="18" charset="0"/>
                  <a:cs typeface="Arial" pitchFamily="34" charset="0"/>
                </a:rPr>
                <a:t>КОМПЕТЕНТНОСТЬ МАГИСТРА</a:t>
              </a:r>
              <a:endParaRPr lang="ru-RU" sz="693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815" y="1574"/>
              <a:ext cx="795" cy="3377"/>
            </a:xfrm>
            <a:prstGeom prst="downArrow">
              <a:avLst>
                <a:gd name="adj1" fmla="val 50000"/>
                <a:gd name="adj2" fmla="val 929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endParaRPr lang="ru-RU" sz="693"/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10623" y="4413"/>
              <a:ext cx="595" cy="51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endParaRPr lang="ru-RU" sz="693"/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5280" y="4516"/>
              <a:ext cx="615" cy="43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endParaRPr lang="ru-RU" sz="693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>
              <a:off x="7875" y="5850"/>
              <a:ext cx="736" cy="35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endParaRPr lang="ru-RU" sz="693"/>
            </a:p>
          </p:txBody>
        </p:sp>
        <p:cxnSp>
          <p:nvCxnSpPr>
            <p:cNvPr id="22" name="AutoShape 12"/>
            <p:cNvCxnSpPr>
              <a:cxnSpLocks noChangeShapeType="1"/>
            </p:cNvCxnSpPr>
            <p:nvPr/>
          </p:nvCxnSpPr>
          <p:spPr bwMode="auto">
            <a:xfrm>
              <a:off x="5895" y="6627"/>
              <a:ext cx="0" cy="1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6075" y="6732"/>
              <a:ext cx="5626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defTabSz="576072">
                <a:spcAft>
                  <a:spcPts val="630"/>
                </a:spcAft>
              </a:pPr>
              <a:r>
                <a:rPr lang="ru-RU" sz="756" dirty="0" smtClean="0">
                  <a:latin typeface="Times New Roman" pitchFamily="18" charset="0"/>
                  <a:cs typeface="Arial" pitchFamily="34" charset="0"/>
                </a:rPr>
                <a:t>Информационно-коммуникационные компетенции </a:t>
              </a:r>
              <a:r>
                <a:rPr lang="ru-RU" sz="756" dirty="0">
                  <a:latin typeface="Times New Roman" pitchFamily="18" charset="0"/>
                  <a:cs typeface="Arial" pitchFamily="34" charset="0"/>
                </a:rPr>
                <a:t>компетенции</a:t>
              </a:r>
              <a:endParaRPr lang="ru-RU" sz="1134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6084" y="7259"/>
              <a:ext cx="5617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defTabSz="576072">
                <a:spcAft>
                  <a:spcPts val="630"/>
                </a:spcAft>
              </a:pPr>
              <a:r>
                <a:rPr lang="ru-RU" sz="756" dirty="0">
                  <a:latin typeface="Times New Roman" pitchFamily="18" charset="0"/>
                  <a:cs typeface="Arial" pitchFamily="34" charset="0"/>
                </a:rPr>
                <a:t>Научно-исследовательские компетенции</a:t>
              </a:r>
              <a:endParaRPr lang="ru-RU" sz="1134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084" y="7855"/>
              <a:ext cx="5617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pPr defTabSz="576072">
                <a:spcAft>
                  <a:spcPts val="630"/>
                </a:spcAft>
              </a:pPr>
              <a:r>
                <a:rPr lang="ru-RU" sz="756" dirty="0">
                  <a:latin typeface="Times New Roman" pitchFamily="18" charset="0"/>
                  <a:cs typeface="Arial" pitchFamily="34" charset="0"/>
                </a:rPr>
                <a:t>Проектно-организационные компетенции</a:t>
              </a:r>
              <a:endParaRPr lang="ru-RU" sz="1134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 rot="5400000">
              <a:off x="3576" y="1366"/>
              <a:ext cx="364" cy="78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endParaRPr lang="ru-RU" sz="693"/>
            </a:p>
          </p:txBody>
        </p:sp>
        <p:sp>
          <p:nvSpPr>
            <p:cNvPr id="27" name="AutoShape 17"/>
            <p:cNvSpPr>
              <a:spLocks noChangeArrowheads="1"/>
            </p:cNvSpPr>
            <p:nvPr/>
          </p:nvSpPr>
          <p:spPr bwMode="auto">
            <a:xfrm rot="5400000">
              <a:off x="12831" y="1366"/>
              <a:ext cx="364" cy="780"/>
            </a:xfrm>
            <a:prstGeom prst="chevro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10" tIns="28805" rIns="57610" bIns="28805" numCol="1" anchor="t" anchorCtr="0" compatLnSpc="1">
              <a:prstTxWarp prst="textNoShape">
                <a:avLst/>
              </a:prstTxWarp>
            </a:bodyPr>
            <a:lstStyle/>
            <a:p>
              <a:endParaRPr lang="ru-RU" sz="693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927770" y="3673717"/>
            <a:ext cx="7561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3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2</a:t>
            </a:r>
            <a:endParaRPr lang="ru-RU" altLang="en-US" sz="900" dirty="0"/>
          </a:p>
        </p:txBody>
      </p:sp>
      <p:pic>
        <p:nvPicPr>
          <p:cNvPr id="38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19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2206" y="715013"/>
            <a:ext cx="5688831" cy="23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ru-RU" sz="1400" b="1" kern="0" dirty="0">
                <a:solidFill>
                  <a:srgbClr val="80BF44"/>
                </a:solidFill>
                <a:latin typeface="Calibri" pitchFamily="34" charset="0"/>
              </a:rPr>
              <a:t>Показатели конкурсной ситуации при приеме на направление подготовки 27.04.05 </a:t>
            </a:r>
            <a:r>
              <a:rPr lang="ru-RU" sz="1400" b="1" kern="0" dirty="0" err="1">
                <a:solidFill>
                  <a:srgbClr val="80BF44"/>
                </a:solidFill>
                <a:latin typeface="Calibri" pitchFamily="34" charset="0"/>
              </a:rPr>
              <a:t>Инноватика</a:t>
            </a:r>
            <a:r>
              <a:rPr lang="ru-RU" sz="1400" b="1" kern="0" dirty="0">
                <a:solidFill>
                  <a:srgbClr val="80BF44"/>
                </a:solidFill>
                <a:latin typeface="Calibri" pitchFamily="34" charset="0"/>
              </a:rPr>
              <a:t> в ТПУ за 5 лет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70961"/>
              </p:ext>
            </p:extLst>
          </p:nvPr>
        </p:nvGraphicFramePr>
        <p:xfrm>
          <a:off x="64673" y="1246561"/>
          <a:ext cx="5696364" cy="285824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231159"/>
                <a:gridCol w="563819"/>
                <a:gridCol w="487042"/>
                <a:gridCol w="487042"/>
                <a:gridCol w="463651"/>
                <a:gridCol w="463651"/>
              </a:tblGrid>
              <a:tr h="161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Критерий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2013 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2014 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2016 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238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человек на место по направлению 27.04.05 </a:t>
                      </a:r>
                      <a:r>
                        <a:rPr lang="ru-RU" sz="1000" dirty="0" err="1">
                          <a:effectLst/>
                        </a:rPr>
                        <a:t>Инноватика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</a:t>
                      </a:r>
                      <a:r>
                        <a:rPr lang="en-US" sz="1000" dirty="0">
                          <a:effectLst/>
                        </a:rPr>
                        <a:t>28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en-US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</a:tr>
              <a:tr h="16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Набор на направление 27.04.05 </a:t>
                      </a:r>
                      <a:r>
                        <a:rPr lang="ru-RU" sz="1000" dirty="0" err="1">
                          <a:effectLst/>
                        </a:rPr>
                        <a:t>Инноватика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16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том числе: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23802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1. План </a:t>
                      </a:r>
                      <a:r>
                        <a:rPr lang="ru-RU" sz="1000" dirty="0">
                          <a:effectLst/>
                        </a:rPr>
                        <a:t>приема по направлению подготовки 27.04.05 </a:t>
                      </a:r>
                      <a:r>
                        <a:rPr lang="ru-RU" sz="1000" dirty="0" err="1">
                          <a:effectLst/>
                        </a:rPr>
                        <a:t>Инноватика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1615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effectLst/>
                        </a:rPr>
                        <a:t>бюджетные места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1615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effectLst/>
                        </a:rPr>
                        <a:t>места с оплатой стоимости обучения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23802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2. Факт </a:t>
                      </a:r>
                      <a:r>
                        <a:rPr lang="ru-RU" sz="1000" dirty="0">
                          <a:effectLst/>
                        </a:rPr>
                        <a:t>приема по направлению подготовки 27.04.05 </a:t>
                      </a:r>
                      <a:r>
                        <a:rPr lang="ru-RU" sz="1000" dirty="0" err="1">
                          <a:effectLst/>
                        </a:rPr>
                        <a:t>Инноватика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</a:tr>
              <a:tr h="1615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effectLst/>
                        </a:rPr>
                        <a:t>бюджетные места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1615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>
                          <a:effectLst/>
                        </a:rPr>
                        <a:t>места с оплатой стоимости обучения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18518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effectLst/>
                        </a:rPr>
                        <a:t>вне конкурса, места от </a:t>
                      </a:r>
                      <a:r>
                        <a:rPr lang="ru-RU" sz="1000" dirty="0" err="1">
                          <a:effectLst/>
                        </a:rPr>
                        <a:t>Минобрнауки</a:t>
                      </a:r>
                      <a:r>
                        <a:rPr lang="ru-RU" sz="1000" dirty="0">
                          <a:effectLst/>
                        </a:rPr>
                        <a:t> России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  <a:tr h="238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Конкурс (бюджет) на направление 27.04.05 </a:t>
                      </a:r>
                      <a:r>
                        <a:rPr lang="ru-RU" sz="1000" dirty="0" err="1">
                          <a:effectLst/>
                        </a:rPr>
                        <a:t>Инноватика</a:t>
                      </a:r>
                      <a:r>
                        <a:rPr lang="ru-RU" sz="1000" dirty="0">
                          <a:effectLst/>
                        </a:rPr>
                        <a:t>, заявление/место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2,41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2,75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3,47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4,65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>
                    <a:solidFill>
                      <a:srgbClr val="CCFF99"/>
                    </a:solidFill>
                  </a:tcPr>
                </a:tc>
              </a:tr>
              <a:tr h="16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Проходной балл (бюджет)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5909" marR="65909" marT="0" marB="0"/>
                </a:tc>
              </a:tr>
            </a:tbl>
          </a:graphicData>
        </a:graphic>
      </p:graphicFrame>
      <p:sp>
        <p:nvSpPr>
          <p:cNvPr id="12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35427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2</a:t>
            </a:r>
            <a:endParaRPr lang="ru-RU" altLang="en-US" sz="900" dirty="0"/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20279" y="761072"/>
            <a:ext cx="4392488" cy="46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КОНТРОЛЬНЫЕ ЦИФРЫ ПРИЕМА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graphicFrame>
        <p:nvGraphicFramePr>
          <p:cNvPr id="13" name="Объект 9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215" y="1080467"/>
          <a:ext cx="5112566" cy="3124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1161">
                  <a:extLst>
                    <a:ext uri="{9D8B030D-6E8A-4147-A177-3AD203B41FA5}"/>
                  </a:extLst>
                </a:gridCol>
                <a:gridCol w="560281">
                  <a:extLst>
                    <a:ext uri="{9D8B030D-6E8A-4147-A177-3AD203B41FA5}"/>
                  </a:extLst>
                </a:gridCol>
                <a:gridCol w="560281">
                  <a:extLst>
                    <a:ext uri="{9D8B030D-6E8A-4147-A177-3AD203B41FA5}"/>
                  </a:extLst>
                </a:gridCol>
                <a:gridCol w="560281">
                  <a:extLst>
                    <a:ext uri="{9D8B030D-6E8A-4147-A177-3AD203B41FA5}"/>
                  </a:extLst>
                </a:gridCol>
                <a:gridCol w="560281">
                  <a:extLst>
                    <a:ext uri="{9D8B030D-6E8A-4147-A177-3AD203B41FA5}"/>
                  </a:extLst>
                </a:gridCol>
                <a:gridCol w="560281">
                  <a:extLst>
                    <a:ext uri="{9D8B030D-6E8A-4147-A177-3AD203B41FA5}"/>
                  </a:extLst>
                </a:gridCol>
              </a:tblGrid>
              <a:tr h="32618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Направление 27.04.05 </a:t>
                      </a:r>
                      <a:r>
                        <a:rPr lang="ru-RU" sz="1000" dirty="0" err="1"/>
                        <a:t>Инноватика</a:t>
                      </a:r>
                      <a:r>
                        <a:rPr lang="ru-RU" sz="1000" dirty="0"/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247">
                <a:tc rowSpan="2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Программы магистерской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КЦП в 2017 году приема</a:t>
                      </a: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КЦП в 2018 году приема</a:t>
                      </a: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3267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Бюджет план</a:t>
                      </a: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Договор план</a:t>
                      </a: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Договор факт</a:t>
                      </a: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lang="ru-RU" sz="700" b="1" baseline="0" dirty="0">
                          <a:solidFill>
                            <a:schemeClr val="tx1"/>
                          </a:solidFill>
                        </a:rPr>
                        <a:t> план</a:t>
                      </a:r>
                      <a:endParaRPr lang="ru-RU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Договор план</a:t>
                      </a: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extLst>
                  <a:ext uri="{0D108BD9-81ED-4DB2-BD59-A6C34878D82A}"/>
                </a:extLst>
              </a:tr>
              <a:tr h="3812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Предпринимательство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в инновационной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extLst>
                  <a:ext uri="{0D108BD9-81ED-4DB2-BD59-A6C34878D82A}"/>
                </a:extLst>
              </a:tr>
              <a:tr h="326186">
                <a:tc>
                  <a:txBody>
                    <a:bodyPr/>
                    <a:lstStyle/>
                    <a:p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Инноватика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высшего образования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extLst>
                  <a:ext uri="{0D108BD9-81ED-4DB2-BD59-A6C34878D82A}"/>
                </a:extLst>
              </a:tr>
              <a:tr h="381247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Устойчивое развитие городской среды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Нет набора на 2018-2019уч.г.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extLst>
                  <a:ext uri="{0D108BD9-81ED-4DB2-BD59-A6C34878D82A}"/>
                </a:extLst>
              </a:tr>
              <a:tr h="326186">
                <a:tc gridSpan="6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Новые программы магистерской подготовки: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CBE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extLst>
                  <a:ext uri="{0D108BD9-81ED-4DB2-BD59-A6C34878D82A}"/>
                </a:extLst>
              </a:tr>
              <a:tr h="32618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Технологическое брокерство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extLst>
                  <a:ext uri="{0D108BD9-81ED-4DB2-BD59-A6C34878D82A}"/>
                </a:extLst>
              </a:tr>
              <a:tr h="32618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Цифровой маркетинг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4" marR="91434">
                    <a:solidFill>
                      <a:srgbClr val="DEFFCD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3709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4</a:t>
            </a:r>
            <a:endParaRPr lang="ru-RU" altLang="en-US" sz="900" dirty="0"/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2206" y="761072"/>
            <a:ext cx="5688831" cy="23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РЕЗУЛЬТАТЫ АНАЛИЗА СПРОСА НА РЫНКЕ ТРУДА ВЫПУСКНИКОВ ТПУ</a:t>
            </a:r>
            <a:endParaRPr 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92146"/>
              </p:ext>
            </p:extLst>
          </p:nvPr>
        </p:nvGraphicFramePr>
        <p:xfrm>
          <a:off x="38863" y="1080467"/>
          <a:ext cx="5622757" cy="28239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45995"/>
                <a:gridCol w="833001"/>
                <a:gridCol w="931342"/>
                <a:gridCol w="1193107"/>
                <a:gridCol w="1019312"/>
              </a:tblGrid>
              <a:tr h="1051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</a:t>
                      </a:r>
                      <a:r>
                        <a:rPr lang="ru-RU" sz="1100" dirty="0" err="1" smtClean="0">
                          <a:effectLst/>
                        </a:rPr>
                        <a:t>выпускни</a:t>
                      </a:r>
                      <a:r>
                        <a:rPr lang="ru-RU" sz="1100" dirty="0" smtClean="0">
                          <a:effectLst/>
                        </a:rPr>
                        <a:t>-ков</a:t>
                      </a:r>
                      <a:endParaRPr lang="ru-RU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</a:t>
                      </a:r>
                      <a:r>
                        <a:rPr lang="ru-RU" sz="1100" dirty="0" err="1" smtClean="0">
                          <a:effectLst/>
                        </a:rPr>
                        <a:t>трудо</a:t>
                      </a:r>
                      <a:r>
                        <a:rPr lang="ru-RU" sz="1100" dirty="0" smtClean="0">
                          <a:effectLst/>
                        </a:rPr>
                        <a:t>-устройства </a:t>
                      </a:r>
                      <a:r>
                        <a:rPr lang="ru-RU" sz="1100" dirty="0" err="1" smtClean="0">
                          <a:effectLst/>
                        </a:rPr>
                        <a:t>выпускни</a:t>
                      </a:r>
                      <a:r>
                        <a:rPr lang="ru-RU" sz="1100" dirty="0" smtClean="0">
                          <a:effectLst/>
                        </a:rPr>
                        <a:t>-ков</a:t>
                      </a:r>
                      <a:endParaRPr lang="ru-RU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Пороговое значение доли </a:t>
                      </a:r>
                      <a:r>
                        <a:rPr lang="ru-RU" sz="1100" dirty="0" err="1" smtClean="0">
                          <a:effectLst/>
                        </a:rPr>
                        <a:t>трудо</a:t>
                      </a:r>
                      <a:r>
                        <a:rPr lang="ru-RU" sz="1100" dirty="0" smtClean="0">
                          <a:effectLst/>
                        </a:rPr>
                        <a:t>-устройства </a:t>
                      </a:r>
                      <a:r>
                        <a:rPr lang="ru-RU" sz="1100" dirty="0">
                          <a:effectLst/>
                        </a:rPr>
                        <a:t>для федерального округа</a:t>
                      </a:r>
                      <a:endParaRPr lang="ru-RU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</a:t>
                      </a:r>
                      <a:r>
                        <a:rPr lang="ru-RU" sz="1100" dirty="0" err="1" smtClean="0">
                          <a:effectLst/>
                        </a:rPr>
                        <a:t>индивидуа-льных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предприни-мателей</a:t>
                      </a:r>
                      <a:endParaRPr lang="ru-RU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91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ТПУ (15 </a:t>
                      </a:r>
                      <a:r>
                        <a:rPr lang="ru-RU" sz="1200" dirty="0">
                          <a:effectLst/>
                        </a:rPr>
                        <a:t>позиция)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по университету</a:t>
                      </a:r>
                      <a:endParaRPr lang="ru-RU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3215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80%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70%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2%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70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по направлению 27.04.05 </a:t>
                      </a:r>
                      <a:r>
                        <a:rPr lang="ru-RU" sz="1200" dirty="0" err="1">
                          <a:effectLst/>
                        </a:rPr>
                        <a:t>Инноватика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ru-RU" sz="1200" dirty="0" smtClean="0">
                          <a:effectLst/>
                        </a:rPr>
                        <a:t>2016)</a:t>
                      </a:r>
                      <a:endParaRPr lang="ru-RU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28616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5</a:t>
            </a:r>
            <a:endParaRPr lang="ru-RU" altLang="en-US" sz="900" dirty="0"/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20279" y="792435"/>
            <a:ext cx="4392488" cy="23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ХАРАКТЕРИСТИКА РУКОВОДИТЕЛЯ ПРОФИЛЯ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graphicFrame>
        <p:nvGraphicFramePr>
          <p:cNvPr id="18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8477"/>
              </p:ext>
            </p:extLst>
          </p:nvPr>
        </p:nvGraphicFramePr>
        <p:xfrm>
          <a:off x="68012" y="1152475"/>
          <a:ext cx="5488989" cy="2788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419"/>
                <a:gridCol w="813828"/>
                <a:gridCol w="1130388"/>
                <a:gridCol w="1524354"/>
              </a:tblGrid>
              <a:tr h="14401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БОРИСОВА ЛЮДМИЛА МИХАЙЛОВНА</a:t>
                      </a:r>
                      <a:endParaRPr lang="ru-RU" sz="800" b="0" i="1" u="none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607" marR="57607" marT="28797" marB="2879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697" marB="456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0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Работа в ТПУ (должность, место работы, доля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ставки, стаж работы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7607" marR="57607" marT="28797" marB="287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Доцент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ШИП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полная ставка, стаж работы  20 лет</a:t>
                      </a:r>
                    </a:p>
                  </a:txBody>
                  <a:tcPr marL="57607" marR="57607" marT="28797" marB="28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j-lt"/>
                        </a:rPr>
                        <a:t>Ученая</a:t>
                      </a:r>
                      <a:r>
                        <a:rPr lang="ru-RU" sz="800" b="1" baseline="0" dirty="0" smtClean="0">
                          <a:latin typeface="+mj-lt"/>
                        </a:rPr>
                        <a:t> степень (звание)</a:t>
                      </a:r>
                      <a:endParaRPr lang="ru-RU" sz="800" b="1" dirty="0" smtClean="0">
                        <a:latin typeface="+mj-lt"/>
                      </a:endParaRPr>
                    </a:p>
                  </a:txBody>
                  <a:tcPr marL="57607" marR="57607" marT="28797" marB="287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+mj-lt"/>
                        </a:rPr>
                        <a:t>Кандидат экономических наук</a:t>
                      </a:r>
                    </a:p>
                  </a:txBody>
                  <a:tcPr marL="57607" marR="57607" marT="28797" marB="28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Основные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коллективные исследовательские (творческие) проекты</a:t>
                      </a:r>
                    </a:p>
                  </a:txBody>
                  <a:tcPr marL="57607" marR="57607" marT="28797" marB="287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Основные публикации в отечественных научных журналах и (или) зарубежных реферируемых журналах, трудах национальных и международных конференций, симпозиумов по тематике профиля</a:t>
                      </a:r>
                    </a:p>
                  </a:txBody>
                  <a:tcPr marL="57607" marR="57607" marT="28797" marB="28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Прохождение повышения квалификации за последние пять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(тематика,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период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7607" marR="57607" marT="28797" marB="28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022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Постановление РФ от 9.04.2010 г. №220, грант «Оценка и улучшение социального, экономического и эмоционального благополучия пожилых людей» (2014-2016 гг., 2017-2018 гг.)</a:t>
                      </a:r>
                    </a:p>
                  </a:txBody>
                  <a:tcPr marL="57607" marR="57607" marT="28797" marB="287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72000" marR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Migration And Welfare In The Far East [Electronic resource] / Yu. V. </a:t>
                      </a:r>
                      <a:r>
                        <a:rPr lang="en-US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Aksenova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[et al.] // The European Proceedings of Social &amp; </a:t>
                      </a:r>
                      <a:r>
                        <a:rPr lang="en-US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Behavioural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Sciences (</a:t>
                      </a:r>
                      <a:r>
                        <a:rPr lang="en-US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EpSBS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2018. Vol. 38: Lifelong Wellbeing in the World (WELLSO 2017). [P. 8-18]. Title screen.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 доступа: 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http://dx.doi.org/10.15405/epsbs.2018.04.2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b="0" i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607" marR="57607" marT="28797" marB="28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«Социальная работа с пожилыми людьми: опыт Швеции в обеспечении благополучия в пожилом возрасте». Школа улучшения здоровья и социального обеспечения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Йенчёпингский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университет, Швеция, 2017.</a:t>
                      </a:r>
                    </a:p>
                  </a:txBody>
                  <a:tcPr marL="57607" marR="57607" marT="28797" marB="28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447925" y="3974883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sp>
        <p:nvSpPr>
          <p:cNvPr id="14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16494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6</a:t>
            </a:r>
            <a:endParaRPr lang="ru-RU" altLang="en-US" sz="900" dirty="0"/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4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82874"/>
              </p:ext>
            </p:extLst>
          </p:nvPr>
        </p:nvGraphicFramePr>
        <p:xfrm>
          <a:off x="68012" y="799218"/>
          <a:ext cx="5488989" cy="3483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395"/>
                <a:gridCol w="2088232"/>
                <a:gridCol w="1596362"/>
              </a:tblGrid>
              <a:tr h="281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самостоятельные проекты</a:t>
                      </a:r>
                    </a:p>
                  </a:txBody>
                  <a:tcPr marL="57607" marR="57607" marT="28802" marB="288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публикации в</a:t>
                      </a:r>
                    </a:p>
                  </a:txBody>
                  <a:tcPr marL="57607" marR="57607" marT="28802" marB="28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Прохождение повышения квалификации</a:t>
                      </a:r>
                    </a:p>
                  </a:txBody>
                  <a:tcPr marL="57607" marR="57607" marT="28802" marB="28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43394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№12.09-219/2017 </a:t>
                      </a:r>
                      <a:r>
                        <a:rPr lang="en-US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12.09.17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«Выполнение НИР по подготовке «Отчета по результатам мониторинга регионального законодательства в сфере подготовки кадров для инновационного бизнеса в регионах АИРР», АИИР, г. Москва.</a:t>
                      </a:r>
                    </a:p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№12-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/201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«Анализ состояния законодательства в сфере инновационной деятельности регионов-членов АИРР за 2015-2016 гг.», АИИР, г. Москва.</a:t>
                      </a:r>
                    </a:p>
                  </a:txBody>
                  <a:tcPr marL="57607" marR="57607" marT="28802" marB="288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marR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Специфика формирования творческой личности в современной научно-образовательной среде [Электронный ресурс] / Л. М. Борисова [и др.] // Современные проблемы науки и образования. – 2013. – № 4. URL: http://www.science-education.ru/110-9950 (дата обращения: 26.08.2013).	</a:t>
                      </a:r>
                    </a:p>
                    <a:p>
                      <a:pPr marL="72000" marR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Межрегиональные миграционные потоки: эмпирический анализ [Электронный ресурс] / Л. М. Борисова, Н. В.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Ионикан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Ю. С. Нехорошев // Известия Томского политехнического университета [Известия ТПУ] / Томский политехнический университет (ТПУ). – 2013. – Т. 323, № 6 : Экономика. Философия, социология и культурология. История. – [C. 46-51]. – Заглавие с титульного листа. – Электронная версия печатной публикации. – Свободный доступ из сети Интернет. –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Reader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Режим доступа: http://www.lib.tpu.ru/fulltext/v/Bulletin_TPU/2013/v323/i6/07.pdf.</a:t>
                      </a:r>
                    </a:p>
                  </a:txBody>
                  <a:tcPr marL="57607" marR="57607" marT="28802" marB="28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sz="800" dirty="0" smtClean="0"/>
                        <a:t>«Инструменты и методы проблемно-ориентированного и проектного обучения в вузе». ФГАОУ ВО ТПУ, г. Томск, 2017.</a:t>
                      </a:r>
                      <a:endParaRPr lang="ru-RU" sz="8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GERO-6010</a:t>
                      </a: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Перспективы в геронтологии». Университет</a:t>
                      </a:r>
                      <a:r>
                        <a:rPr lang="ru-RU" sz="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Саутгемптона, Великобритания, 2016.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Стажировка</a:t>
                      </a:r>
                      <a:r>
                        <a:rPr lang="ru-RU" sz="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Филиале ЗАО «</a:t>
                      </a:r>
                      <a:r>
                        <a:rPr lang="ru-RU" sz="8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Желдорипотека</a:t>
                      </a: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г. Новосибирск, 2016.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Стажировка</a:t>
                      </a:r>
                      <a:r>
                        <a:rPr lang="ru-RU" sz="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Технологическом университете Делфта, Нидерланды, 2014.</a:t>
                      </a:r>
                    </a:p>
                    <a:p>
                      <a:pPr marL="72000" marR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7" marR="57607" marT="28802" marB="28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2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4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7</a:t>
            </a:r>
            <a:endParaRPr lang="ru-RU" altLang="en-US" sz="900" dirty="0"/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033215" y="761072"/>
            <a:ext cx="3719512" cy="24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КАДРОВОЕ ОБЕСПЕЧЕНИЕ ООП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graphicFrame>
        <p:nvGraphicFramePr>
          <p:cNvPr id="21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18165"/>
              </p:ext>
            </p:extLst>
          </p:nvPr>
        </p:nvGraphicFramePr>
        <p:xfrm>
          <a:off x="380646" y="1224483"/>
          <a:ext cx="4999746" cy="21717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01990"/>
                <a:gridCol w="572951"/>
                <a:gridCol w="624805"/>
              </a:tblGrid>
              <a:tr h="39575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Наименование показателя</a:t>
                      </a:r>
                      <a:endParaRPr lang="ru-RU" sz="900" b="1" dirty="0"/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Ед. изм.</a:t>
                      </a:r>
                      <a:endParaRPr lang="ru-RU" sz="900" dirty="0"/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2018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57607" marR="57607" marT="28795" marB="28795" anchor="ctr"/>
                </a:tc>
              </a:tr>
              <a:tr h="359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/>
                        <a:t>Количество</a:t>
                      </a:r>
                      <a:r>
                        <a:rPr lang="ru-RU" sz="900" kern="1200" baseline="0" dirty="0" smtClean="0"/>
                        <a:t> </a:t>
                      </a:r>
                      <a:r>
                        <a:rPr lang="ru-RU" sz="900" kern="1200" baseline="0" dirty="0" smtClean="0"/>
                        <a:t>ППС: по </a:t>
                      </a:r>
                      <a:r>
                        <a:rPr lang="ru-RU" sz="900" kern="1200" baseline="0" dirty="0" smtClean="0"/>
                        <a:t>основному месту работы</a:t>
                      </a:r>
                      <a:r>
                        <a:rPr lang="en-US" sz="900" kern="1200" baseline="0" dirty="0" smtClean="0"/>
                        <a:t> / </a:t>
                      </a:r>
                      <a:r>
                        <a:rPr lang="ru-RU" sz="900" kern="1200" baseline="0" smtClean="0"/>
                        <a:t>внешних </a:t>
                      </a:r>
                      <a:r>
                        <a:rPr lang="ru-RU" sz="900" kern="1200" baseline="0" smtClean="0"/>
                        <a:t>совместителей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чел.</a:t>
                      </a:r>
                      <a:endParaRPr lang="ru-RU" sz="800" dirty="0"/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/>
                        <a:t>15/5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7" marR="57607" marT="28795" marB="28795" anchor="ctr"/>
                </a:tc>
              </a:tr>
              <a:tr h="354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/>
                        <a:t>Доля ППС, имеющих ученые степени  (звания), в т.ч.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%</a:t>
                      </a:r>
                      <a:endParaRPr lang="ru-RU" sz="800" dirty="0"/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/>
                        <a:t>70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7" marR="57607" marT="28795" marB="28795" anchor="ctr"/>
                </a:tc>
              </a:tr>
              <a:tr h="354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Доктора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наук</a:t>
                      </a:r>
                    </a:p>
                  </a:txBody>
                  <a:tcPr marL="91421" marR="91421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21" marR="91421" marT="45696" marB="4569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21" marR="91421" marT="45696" marB="45696" anchor="ctr"/>
                </a:tc>
              </a:tr>
              <a:tr h="354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Кандидаты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наук</a:t>
                      </a:r>
                    </a:p>
                  </a:txBody>
                  <a:tcPr marL="91421" marR="91421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21" marR="91421" marT="45696" marB="4569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696" marB="45696" anchor="ctr"/>
                </a:tc>
              </a:tr>
              <a:tr h="354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/>
                        <a:t>Количество </a:t>
                      </a:r>
                      <a:r>
                        <a:rPr lang="ru-RU" sz="900" kern="1200" baseline="0" dirty="0" smtClean="0"/>
                        <a:t>ППС с и</a:t>
                      </a:r>
                      <a:r>
                        <a:rPr lang="ru-RU" sz="900" kern="1200" dirty="0" smtClean="0"/>
                        <a:t>ндексом </a:t>
                      </a:r>
                      <a:r>
                        <a:rPr lang="ru-RU" sz="900" kern="1200" dirty="0" err="1" smtClean="0"/>
                        <a:t>Хирша</a:t>
                      </a:r>
                      <a:r>
                        <a:rPr lang="en-US" sz="900" kern="1200" dirty="0" smtClean="0"/>
                        <a:t> </a:t>
                      </a:r>
                      <a:r>
                        <a:rPr lang="ru-RU" sz="900" kern="1200" dirty="0" smtClean="0"/>
                        <a:t>более</a:t>
                      </a:r>
                      <a:r>
                        <a:rPr lang="ru-RU" sz="900" kern="1200" baseline="0" dirty="0" smtClean="0"/>
                        <a:t> </a:t>
                      </a:r>
                      <a:r>
                        <a:rPr lang="ru-RU" sz="900" kern="1200" dirty="0" smtClean="0"/>
                        <a:t>5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чел.</a:t>
                      </a:r>
                      <a:endParaRPr lang="ru-RU" sz="800" dirty="0"/>
                    </a:p>
                  </a:txBody>
                  <a:tcPr marL="57607" marR="57607" marT="28795" marB="287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/>
                        <a:t>1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7" marR="57607" marT="28795" marB="28795" anchor="ctr"/>
                </a:tc>
              </a:tr>
            </a:tbl>
          </a:graphicData>
        </a:graphic>
      </p:graphicFrame>
      <p:sp>
        <p:nvSpPr>
          <p:cNvPr id="16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08311" y="1728588"/>
            <a:ext cx="3792537" cy="10080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en-US" sz="3000" b="1" dirty="0" smtClean="0">
                <a:solidFill>
                  <a:srgbClr val="80BF44"/>
                </a:solidFill>
                <a:latin typeface="Calibri" pitchFamily="34" charset="0"/>
              </a:rPr>
              <a:t>СПАСИБО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en-US" sz="3000" b="1" dirty="0" smtClean="0">
                <a:solidFill>
                  <a:srgbClr val="80BF44"/>
                </a:solidFill>
                <a:latin typeface="Calibri" pitchFamily="34" charset="0"/>
              </a:rPr>
              <a:t>ЗА ВНИМАНИЕ!</a:t>
            </a:r>
          </a:p>
        </p:txBody>
      </p:sp>
      <p:pic>
        <p:nvPicPr>
          <p:cNvPr id="5124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/>
              <a:t>1</a:t>
            </a:r>
            <a:r>
              <a:rPr lang="en-US" altLang="en-US" sz="900" dirty="0" smtClean="0"/>
              <a:t>8</a:t>
            </a:r>
            <a:endParaRPr lang="ru-RU" altLang="en-US" sz="900" dirty="0"/>
          </a:p>
        </p:txBody>
      </p:sp>
      <p:grpSp>
        <p:nvGrpSpPr>
          <p:cNvPr id="33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5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36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7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2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2185988" y="1395443"/>
            <a:ext cx="2783234" cy="1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dirty="0" smtClean="0">
                <a:solidFill>
                  <a:schemeClr val="tx2"/>
                </a:solidFill>
              </a:rPr>
              <a:t>Цифровая экономика России. Стратегия технологического прорыва:</a:t>
            </a:r>
          </a:p>
        </p:txBody>
      </p: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61938" y="720725"/>
            <a:ext cx="5210869" cy="49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МИРОВЫЕ ТЕНДЕНЦИИ ЦИФРОВИЗАЦИИ ЭКОНОМИКИ И РАЗВИТИЯ ЦИФРОВОГО МАРКЕТИНГА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2207" y="2664643"/>
            <a:ext cx="3816424" cy="101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dirty="0" smtClean="0"/>
              <a:t>План </a:t>
            </a:r>
            <a:r>
              <a:rPr lang="ru-RU" dirty="0"/>
              <a:t>мероприятий по направлению «Формирование исследовательских компетенций и технологических заделов» программы «Цифровая экономика Российской Федерации</a:t>
            </a:r>
            <a:r>
              <a:rPr lang="ru-RU" dirty="0" smtClean="0"/>
              <a:t>». Индикатор </a:t>
            </a:r>
            <a:r>
              <a:rPr lang="ru-RU" dirty="0"/>
              <a:t>выполнения плана - </a:t>
            </a:r>
            <a:r>
              <a:rPr lang="ru-RU" dirty="0" smtClean="0"/>
              <a:t>количество </a:t>
            </a:r>
            <a:r>
              <a:rPr lang="ru-RU" dirty="0"/>
              <a:t>созданных аспирантских и магистерских школ по направлениям «сквозных» технологий на базе ведущих вузов и научных </a:t>
            </a:r>
            <a:r>
              <a:rPr lang="ru-RU" dirty="0" smtClean="0"/>
              <a:t>организаций</a:t>
            </a:r>
            <a:endParaRPr lang="ru-RU" dirty="0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2088431" y="1296491"/>
            <a:ext cx="3600400" cy="13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dirty="0" smtClean="0"/>
              <a:t>Программа </a:t>
            </a:r>
            <a:r>
              <a:rPr lang="ru-RU" dirty="0"/>
              <a:t>правительства </a:t>
            </a:r>
            <a:r>
              <a:rPr lang="ru-RU" dirty="0" smtClean="0"/>
              <a:t>РФ</a:t>
            </a:r>
          </a:p>
          <a:p>
            <a:pPr lvl="0"/>
            <a:r>
              <a:rPr lang="ru-RU" dirty="0" smtClean="0"/>
              <a:t>«Цифровая </a:t>
            </a:r>
            <a:r>
              <a:rPr lang="ru-RU" dirty="0"/>
              <a:t>экономика Российской Федерации» от  28 июля 2017 г. № 1632-р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52" y="1512514"/>
            <a:ext cx="1934531" cy="103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0112" y="2696761"/>
            <a:ext cx="1956770" cy="824681"/>
          </a:xfrm>
          <a:prstGeom prst="rect">
            <a:avLst/>
          </a:prstGeom>
        </p:spPr>
      </p:pic>
      <p:sp>
        <p:nvSpPr>
          <p:cNvPr id="24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3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33215" y="720427"/>
            <a:ext cx="3719512" cy="49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ОСНОВНЫЕ ТРЕНДЫ ЦИФРОВОЙ ЭКОНОМИКИ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8228297"/>
              </p:ext>
            </p:extLst>
          </p:nvPr>
        </p:nvGraphicFramePr>
        <p:xfrm>
          <a:off x="46037" y="967813"/>
          <a:ext cx="5282754" cy="316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22111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3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33215" y="720427"/>
            <a:ext cx="3719512" cy="49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ОСНОВНЫЕ ТРЕНДЫ ЦИФРОВОЙ ЭКОНОМИКИ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sp>
        <p:nvSpPr>
          <p:cNvPr id="14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324949"/>
              </p:ext>
            </p:extLst>
          </p:nvPr>
        </p:nvGraphicFramePr>
        <p:xfrm>
          <a:off x="105627" y="1115323"/>
          <a:ext cx="3024336" cy="127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0239" y="2514030"/>
            <a:ext cx="29787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NotoSans"/>
              </a:rPr>
              <a:t>Рост популярности образования </a:t>
            </a:r>
            <a:r>
              <a:rPr lang="ru-RU" b="1" dirty="0">
                <a:solidFill>
                  <a:srgbClr val="000000"/>
                </a:solidFill>
                <a:latin typeface="NotoSans"/>
              </a:rPr>
              <a:t>в сфере </a:t>
            </a:r>
            <a:endParaRPr lang="ru-RU" b="1" dirty="0" smtClean="0">
              <a:solidFill>
                <a:srgbClr val="000000"/>
              </a:solidFill>
              <a:latin typeface="NotoSans"/>
            </a:endParaRPr>
          </a:p>
          <a:p>
            <a:pPr marL="538163" indent="-1714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NotoSans"/>
              </a:rPr>
              <a:t>digital</a:t>
            </a:r>
            <a:r>
              <a:rPr lang="ru-RU" dirty="0" smtClean="0">
                <a:solidFill>
                  <a:srgbClr val="000000"/>
                </a:solidFill>
                <a:latin typeface="NotoSans"/>
              </a:rPr>
              <a:t>-маркетинга</a:t>
            </a:r>
          </a:p>
          <a:p>
            <a:pPr marL="538163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NotoSans"/>
              </a:rPr>
              <a:t>e-</a:t>
            </a:r>
            <a:r>
              <a:rPr lang="ru-RU" dirty="0" err="1" smtClean="0">
                <a:solidFill>
                  <a:srgbClr val="000000"/>
                </a:solidFill>
                <a:latin typeface="NotoSans"/>
              </a:rPr>
              <a:t>commerce</a:t>
            </a:r>
            <a:endParaRPr lang="ru-RU" dirty="0" smtClean="0">
              <a:solidFill>
                <a:srgbClr val="000000"/>
              </a:solidFill>
              <a:latin typeface="NotoSans"/>
            </a:endParaRPr>
          </a:p>
          <a:p>
            <a:pPr marL="538163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NotoSans"/>
              </a:rPr>
              <a:t>рекламы</a:t>
            </a:r>
          </a:p>
          <a:p>
            <a:pPr marL="538163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NotoSans"/>
              </a:rPr>
              <a:t>PR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335" y="1115323"/>
            <a:ext cx="2478731" cy="22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5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8202" r="3278" b="1492"/>
          <a:stretch/>
        </p:blipFill>
        <p:spPr>
          <a:xfrm>
            <a:off x="199" y="680919"/>
            <a:ext cx="3888432" cy="3456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88631" y="720427"/>
            <a:ext cx="174401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626262"/>
                </a:solidFill>
                <a:latin typeface="+mj-lt"/>
              </a:rPr>
              <a:t>Контент маркетинг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err="1" smtClean="0">
                <a:solidFill>
                  <a:srgbClr val="626262"/>
                </a:solidFill>
                <a:latin typeface="+mj-lt"/>
              </a:rPr>
              <a:t>Big</a:t>
            </a: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 </a:t>
            </a:r>
            <a:r>
              <a:rPr lang="ru-RU" sz="800" dirty="0" err="1" smtClean="0">
                <a:solidFill>
                  <a:srgbClr val="626262"/>
                </a:solidFill>
                <a:latin typeface="+mj-lt"/>
              </a:rPr>
              <a:t>Data</a:t>
            </a:r>
            <a:endParaRPr lang="ru-RU" sz="800" dirty="0" smtClean="0">
              <a:solidFill>
                <a:srgbClr val="626262"/>
              </a:solidFill>
              <a:latin typeface="+mj-lt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Искусственный интеллект</a:t>
            </a:r>
            <a:endParaRPr lang="ru-RU" sz="800" dirty="0">
              <a:solidFill>
                <a:srgbClr val="626262"/>
              </a:solidFill>
              <a:latin typeface="+mj-lt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626262"/>
                </a:solidFill>
                <a:latin typeface="+mj-lt"/>
              </a:rPr>
              <a:t>SMM</a:t>
            </a: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-маркетинг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Маркетинг на мобильных устройствах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Инструменты автоматизации цифрового маркетинга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Оптимизация конверсии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SEO-маркетинг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Интернет вещей </a:t>
            </a:r>
            <a:r>
              <a:rPr lang="ru-RU" sz="600" dirty="0" smtClean="0">
                <a:solidFill>
                  <a:srgbClr val="626262"/>
                </a:solidFill>
                <a:latin typeface="+mj-lt"/>
              </a:rPr>
              <a:t>(применительно к маркетингу)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Пиар в интернете </a:t>
            </a:r>
            <a:r>
              <a:rPr lang="ru-RU" sz="600" dirty="0" smtClean="0">
                <a:solidFill>
                  <a:srgbClr val="626262"/>
                </a:solidFill>
                <a:latin typeface="+mj-lt"/>
              </a:rPr>
              <a:t>(включая лидеров мнений)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Сообщества в цифровом пространстве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Партнёрство, включая </a:t>
            </a:r>
            <a:r>
              <a:rPr lang="ru-RU" sz="800" dirty="0" err="1" smtClean="0">
                <a:solidFill>
                  <a:srgbClr val="626262"/>
                </a:solidFill>
                <a:latin typeface="+mj-lt"/>
              </a:rPr>
              <a:t>аффилиаты</a:t>
            </a: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 и </a:t>
            </a:r>
            <a:r>
              <a:rPr lang="ru-RU" sz="800" dirty="0" err="1" smtClean="0">
                <a:solidFill>
                  <a:srgbClr val="626262"/>
                </a:solidFill>
                <a:latin typeface="+mj-lt"/>
              </a:rPr>
              <a:t>ко-маркетинг</a:t>
            </a:r>
            <a:endParaRPr lang="ru-RU" sz="800" dirty="0" smtClean="0">
              <a:solidFill>
                <a:srgbClr val="626262"/>
              </a:solidFill>
              <a:latin typeface="+mj-lt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Платный поисковый маркетинг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Носимые устройства </a:t>
            </a:r>
            <a:r>
              <a:rPr lang="ru-RU" sz="600" dirty="0" smtClean="0">
                <a:solidFill>
                  <a:srgbClr val="626262"/>
                </a:solidFill>
                <a:latin typeface="+mj-lt"/>
              </a:rPr>
              <a:t>(</a:t>
            </a:r>
            <a:r>
              <a:rPr lang="ru-RU" sz="600" dirty="0" err="1" smtClean="0">
                <a:solidFill>
                  <a:srgbClr val="626262"/>
                </a:solidFill>
                <a:latin typeface="+mj-lt"/>
              </a:rPr>
              <a:t>Apple</a:t>
            </a:r>
            <a:r>
              <a:rPr lang="ru-RU" sz="600" dirty="0" smtClean="0">
                <a:solidFill>
                  <a:srgbClr val="626262"/>
                </a:solidFill>
                <a:latin typeface="+mj-lt"/>
              </a:rPr>
              <a:t> </a:t>
            </a:r>
            <a:r>
              <a:rPr lang="ru-RU" sz="600" dirty="0" err="1" smtClean="0">
                <a:solidFill>
                  <a:srgbClr val="626262"/>
                </a:solidFill>
                <a:latin typeface="+mj-lt"/>
              </a:rPr>
              <a:t>Watch</a:t>
            </a:r>
            <a:r>
              <a:rPr lang="ru-RU" sz="600" dirty="0" smtClean="0">
                <a:solidFill>
                  <a:srgbClr val="626262"/>
                </a:solidFill>
                <a:latin typeface="+mj-lt"/>
              </a:rPr>
              <a:t>, очки дополненной реальности, шагомеры и т.д.)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626262"/>
                </a:solidFill>
                <a:latin typeface="+mj-lt"/>
              </a:rPr>
              <a:t>Показы </a:t>
            </a:r>
            <a:r>
              <a:rPr lang="ru-RU" sz="800" dirty="0">
                <a:solidFill>
                  <a:srgbClr val="626262"/>
                </a:solidFill>
                <a:latin typeface="+mj-lt"/>
              </a:rPr>
              <a:t>рекламы </a:t>
            </a:r>
            <a:r>
              <a:rPr lang="ru-RU" sz="600" dirty="0">
                <a:solidFill>
                  <a:srgbClr val="626262"/>
                </a:solidFill>
                <a:latin typeface="+mj-lt"/>
              </a:rPr>
              <a:t>(баннеры, рекламные сети социальных сетей с использованием </a:t>
            </a:r>
            <a:r>
              <a:rPr lang="ru-RU" sz="600" dirty="0" err="1">
                <a:solidFill>
                  <a:srgbClr val="626262"/>
                </a:solidFill>
                <a:latin typeface="+mj-lt"/>
              </a:rPr>
              <a:t>ретаргетинга</a:t>
            </a:r>
            <a:r>
              <a:rPr lang="ru-RU" sz="600" dirty="0" smtClean="0">
                <a:solidFill>
                  <a:srgbClr val="626262"/>
                </a:solidFill>
                <a:latin typeface="+mj-lt"/>
              </a:rPr>
              <a:t>)</a:t>
            </a:r>
            <a:endParaRPr lang="ru-RU" sz="600" dirty="0">
              <a:solidFill>
                <a:srgbClr val="626262"/>
              </a:solidFill>
              <a:latin typeface="+mj-lt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262318" y="174372"/>
            <a:ext cx="3426514" cy="49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ОСНОВНЫЕ ТРЕНДЫ ЦИФРОВОГО МАРКЕТИНГА 2018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5090" y="4105383"/>
            <a:ext cx="28797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 smtClean="0">
                <a:latin typeface="+mn-lt"/>
              </a:rPr>
              <a:t>Dave, Chaffey. (03 Jan, 2018). 10 Marketing Trends to act on in 2018.</a:t>
            </a:r>
            <a:r>
              <a:rPr lang="en-US" sz="400" i="1" dirty="0" smtClean="0">
                <a:latin typeface="+mn-lt"/>
              </a:rPr>
              <a:t> Smart Insights</a:t>
            </a:r>
            <a:r>
              <a:rPr lang="ru-RU" sz="400" i="1" dirty="0" smtClean="0">
                <a:latin typeface="+mn-lt"/>
              </a:rPr>
              <a:t>. </a:t>
            </a:r>
            <a:r>
              <a:rPr lang="en-US" sz="400" dirty="0" smtClean="0">
                <a:latin typeface="+mn-lt"/>
              </a:rPr>
              <a:t>URL</a:t>
            </a:r>
            <a:r>
              <a:rPr lang="ru-RU" sz="400" dirty="0" smtClean="0">
                <a:latin typeface="+mn-lt"/>
              </a:rPr>
              <a:t>: </a:t>
            </a:r>
            <a:r>
              <a:rPr lang="en-US" sz="400" u="sng" dirty="0" smtClean="0">
                <a:latin typeface="+mn-lt"/>
                <a:hlinkClick r:id="rId4"/>
              </a:rPr>
              <a:t>https</a:t>
            </a:r>
            <a:r>
              <a:rPr lang="ru-RU" sz="400" u="sng" dirty="0" smtClean="0">
                <a:latin typeface="+mn-lt"/>
                <a:hlinkClick r:id="rId4"/>
              </a:rPr>
              <a:t>://</a:t>
            </a:r>
            <a:r>
              <a:rPr lang="en-US" sz="400" u="sng" dirty="0" smtClean="0">
                <a:latin typeface="+mn-lt"/>
                <a:hlinkClick r:id="rId4"/>
              </a:rPr>
              <a:t>www</a:t>
            </a:r>
            <a:r>
              <a:rPr lang="ru-RU" sz="400" u="sng" dirty="0" smtClean="0">
                <a:latin typeface="+mn-lt"/>
                <a:hlinkClick r:id="rId4"/>
              </a:rPr>
              <a:t>.</a:t>
            </a:r>
            <a:r>
              <a:rPr lang="en-US" sz="400" u="sng" dirty="0" err="1" smtClean="0">
                <a:latin typeface="+mn-lt"/>
                <a:hlinkClick r:id="rId4"/>
              </a:rPr>
              <a:t>smartinsights</a:t>
            </a:r>
            <a:r>
              <a:rPr lang="ru-RU" sz="400" u="sng" dirty="0" smtClean="0">
                <a:latin typeface="+mn-lt"/>
                <a:hlinkClick r:id="rId4"/>
              </a:rPr>
              <a:t>.</a:t>
            </a:r>
            <a:r>
              <a:rPr lang="en-US" sz="400" u="sng" dirty="0" smtClean="0">
                <a:latin typeface="+mn-lt"/>
                <a:hlinkClick r:id="rId4"/>
              </a:rPr>
              <a:t>com</a:t>
            </a:r>
            <a:r>
              <a:rPr lang="ru-RU" sz="400" u="sng" dirty="0" smtClean="0">
                <a:latin typeface="+mn-lt"/>
                <a:hlinkClick r:id="rId4"/>
              </a:rPr>
              <a:t>/</a:t>
            </a:r>
            <a:r>
              <a:rPr lang="en-US" sz="400" u="sng" dirty="0" smtClean="0">
                <a:latin typeface="+mn-lt"/>
                <a:hlinkClick r:id="rId4"/>
              </a:rPr>
              <a:t>digital</a:t>
            </a:r>
            <a:r>
              <a:rPr lang="ru-RU" sz="400" u="sng" dirty="0" smtClean="0">
                <a:latin typeface="+mn-lt"/>
                <a:hlinkClick r:id="rId4"/>
              </a:rPr>
              <a:t>-</a:t>
            </a:r>
            <a:r>
              <a:rPr lang="en-US" sz="400" u="sng" dirty="0" smtClean="0">
                <a:latin typeface="+mn-lt"/>
                <a:hlinkClick r:id="rId4"/>
              </a:rPr>
              <a:t>marketing</a:t>
            </a:r>
            <a:r>
              <a:rPr lang="ru-RU" sz="400" u="sng" dirty="0" smtClean="0">
                <a:latin typeface="+mn-lt"/>
                <a:hlinkClick r:id="rId4"/>
              </a:rPr>
              <a:t>-</a:t>
            </a:r>
            <a:r>
              <a:rPr lang="en-US" sz="400" u="sng" dirty="0" smtClean="0">
                <a:latin typeface="+mn-lt"/>
                <a:hlinkClick r:id="rId4"/>
              </a:rPr>
              <a:t>strategy</a:t>
            </a:r>
            <a:r>
              <a:rPr lang="ru-RU" sz="400" u="sng" dirty="0" smtClean="0">
                <a:latin typeface="+mn-lt"/>
                <a:hlinkClick r:id="rId4"/>
              </a:rPr>
              <a:t>/10-</a:t>
            </a:r>
            <a:r>
              <a:rPr lang="en-US" sz="400" u="sng" dirty="0" smtClean="0">
                <a:latin typeface="+mn-lt"/>
                <a:hlinkClick r:id="rId4"/>
              </a:rPr>
              <a:t>marketing</a:t>
            </a:r>
            <a:r>
              <a:rPr lang="ru-RU" sz="400" u="sng" dirty="0" smtClean="0">
                <a:latin typeface="+mn-lt"/>
                <a:hlinkClick r:id="rId4"/>
              </a:rPr>
              <a:t>-</a:t>
            </a:r>
            <a:r>
              <a:rPr lang="en-US" sz="400" u="sng" dirty="0" smtClean="0">
                <a:latin typeface="+mn-lt"/>
                <a:hlinkClick r:id="rId4"/>
              </a:rPr>
              <a:t>trends</a:t>
            </a:r>
            <a:r>
              <a:rPr lang="ru-RU" sz="400" u="sng" dirty="0" smtClean="0">
                <a:latin typeface="+mn-lt"/>
                <a:hlinkClick r:id="rId4"/>
              </a:rPr>
              <a:t>/</a:t>
            </a:r>
            <a:r>
              <a:rPr lang="ru-RU" sz="400" dirty="0" smtClean="0">
                <a:latin typeface="+mn-lt"/>
              </a:rPr>
              <a:t> (дата обращения 1.02.18).</a:t>
            </a:r>
            <a:endParaRPr lang="ru-RU" sz="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4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4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65" y="1230337"/>
            <a:ext cx="5552109" cy="1203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71" y="2577013"/>
            <a:ext cx="5674296" cy="1187911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20292" y="720725"/>
            <a:ext cx="3719512" cy="49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РЕЗУЛЬТАТЫ ИССЛЕДОВАНИЙ РЫНКА ТРУДА</a:t>
            </a:r>
            <a:endParaRPr lang="en-US" altLang="ru-RU" sz="1400" b="1" kern="0" dirty="0" smtClean="0">
              <a:solidFill>
                <a:srgbClr val="80BF44"/>
              </a:solidFill>
              <a:latin typeface="Calibri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80BF44"/>
                </a:solidFill>
                <a:latin typeface="Calibri" pitchFamily="34" charset="0"/>
              </a:rPr>
              <a:t>И ОБРАЗОВАТЕЛЬНЫХ УСЛУГ</a:t>
            </a:r>
            <a:endParaRPr lang="ru-RU" altLang="ru-RU" sz="1400" b="1" kern="0" dirty="0">
              <a:solidFill>
                <a:srgbClr val="80BF44"/>
              </a:solidFill>
              <a:latin typeface="Calibri" pitchFamily="34" charset="0"/>
            </a:endParaRPr>
          </a:p>
        </p:txBody>
      </p:sp>
      <p:sp>
        <p:nvSpPr>
          <p:cNvPr id="20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42889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8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152327" y="720427"/>
            <a:ext cx="3600400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</a:rPr>
              <a:t>Изучение конкурентной среды со стороны российских </a:t>
            </a:r>
            <a:r>
              <a:rPr lang="ru-RU" b="1" dirty="0" smtClean="0">
                <a:solidFill>
                  <a:schemeClr val="tx2"/>
                </a:solidFill>
              </a:rPr>
              <a:t>университетов</a:t>
            </a:r>
            <a:endParaRPr lang="ru-RU" altLang="ru-RU" b="1" dirty="0" smtClean="0">
              <a:solidFill>
                <a:schemeClr val="tx2"/>
              </a:solidFill>
            </a:endParaRPr>
          </a:p>
        </p:txBody>
      </p: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44215" y="1217170"/>
            <a:ext cx="5426893" cy="6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dirty="0" smtClean="0"/>
              <a:t>Анализ </a:t>
            </a:r>
            <a:r>
              <a:rPr lang="ru-RU" dirty="0"/>
              <a:t>программ магистерской подготовки и конкурсной ситуации в российских вузах показал, что в течение последних 5 лет прием на профиль подготовки «Цифровой маркетинг» по направлению 27.04.05 «</a:t>
            </a:r>
            <a:r>
              <a:rPr lang="ru-RU" dirty="0" err="1"/>
              <a:t>Инноватика</a:t>
            </a:r>
            <a:r>
              <a:rPr lang="ru-RU" dirty="0"/>
              <a:t>» не производился. </a:t>
            </a:r>
            <a:endParaRPr lang="ru-R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82" y="2149454"/>
            <a:ext cx="2126158" cy="617789"/>
          </a:xfrm>
          <a:prstGeom prst="rect">
            <a:avLst/>
          </a:prstGeom>
        </p:spPr>
      </p:pic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2343972" y="3044142"/>
            <a:ext cx="1512168" cy="54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/>
              <a:t>Цифровой маркетинг и электронный бизнес</a:t>
            </a:r>
            <a:endParaRPr lang="ru-RU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996643" y="2986213"/>
            <a:ext cx="1664978" cy="75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dirty="0" smtClean="0"/>
              <a:t>бюджетных мест - 0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dirty="0"/>
              <a:t>з</a:t>
            </a:r>
            <a:r>
              <a:rPr lang="ru-RU" dirty="0" smtClean="0"/>
              <a:t>ачислено - 20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altLang="en-US" dirty="0">
                <a:solidFill>
                  <a:schemeClr val="tx2"/>
                </a:solidFill>
              </a:rPr>
              <a:t>к</a:t>
            </a:r>
            <a:r>
              <a:rPr lang="ru-RU" altLang="en-US" dirty="0" smtClean="0">
                <a:solidFill>
                  <a:schemeClr val="tx2"/>
                </a:solidFill>
              </a:rPr>
              <a:t>онкурс – 26,15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altLang="en-US" dirty="0">
                <a:solidFill>
                  <a:schemeClr val="tx2"/>
                </a:solidFill>
              </a:rPr>
              <a:t>п</a:t>
            </a:r>
            <a:r>
              <a:rPr lang="ru-RU" altLang="en-US" dirty="0" smtClean="0">
                <a:solidFill>
                  <a:schemeClr val="tx2"/>
                </a:solidFill>
              </a:rPr>
              <a:t>роходной балл - 259</a:t>
            </a:r>
            <a:endParaRPr lang="ru-RU" altLang="en-US" dirty="0">
              <a:solidFill>
                <a:schemeClr val="tx2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94" y="3129245"/>
            <a:ext cx="2263761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/>
              <a:t>Бизнес-информатика (38.04.05)</a:t>
            </a:r>
            <a:endParaRPr lang="ru-RU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4542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8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152327" y="720427"/>
            <a:ext cx="3600400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</a:rPr>
              <a:t>Изучение конкурентной среды со стороны российских </a:t>
            </a:r>
            <a:r>
              <a:rPr lang="ru-RU" b="1" dirty="0" smtClean="0">
                <a:solidFill>
                  <a:schemeClr val="tx2"/>
                </a:solidFill>
              </a:rPr>
              <a:t>университетов</a:t>
            </a:r>
            <a:endParaRPr lang="ru-RU" altLang="ru-RU" b="1" dirty="0" smtClean="0">
              <a:solidFill>
                <a:schemeClr val="tx2"/>
              </a:solidFill>
            </a:endParaRPr>
          </a:p>
        </p:txBody>
      </p: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44215" y="1080467"/>
            <a:ext cx="5426893" cy="6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dirty="0" smtClean="0"/>
              <a:t>Результаты анализа </a:t>
            </a:r>
            <a:r>
              <a:rPr lang="ru-RU" dirty="0"/>
              <a:t>рынка близкого профиля магистратуры «Интернет-маркетинг»</a:t>
            </a:r>
            <a:r>
              <a:rPr lang="ru-RU" dirty="0" smtClean="0"/>
              <a:t> показали наличие только программ заочного обучения в дистанционном формате.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70" y="1971392"/>
            <a:ext cx="776842" cy="776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195" y="2748234"/>
            <a:ext cx="577194" cy="564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694" y="3360095"/>
            <a:ext cx="514195" cy="514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l="23809" r="13598"/>
          <a:stretch/>
        </p:blipFill>
        <p:spPr>
          <a:xfrm>
            <a:off x="1296343" y="1800547"/>
            <a:ext cx="3564531" cy="2073743"/>
          </a:xfrm>
          <a:prstGeom prst="rect">
            <a:avLst/>
          </a:prstGeom>
        </p:spPr>
      </p:pic>
      <p:sp>
        <p:nvSpPr>
          <p:cNvPr id="18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30092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731819"/>
            <a:ext cx="4824735" cy="3087831"/>
          </a:xfrm>
          <a:prstGeom prst="rect">
            <a:avLst/>
          </a:prstGeom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29238" y="3889375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/>
              <a:t>9</a:t>
            </a:r>
          </a:p>
        </p:txBody>
      </p:sp>
      <p:cxnSp>
        <p:nvCxnSpPr>
          <p:cNvPr id="3078" name="AutoShape 12"/>
          <p:cNvCxnSpPr>
            <a:cxnSpLocks noChangeShapeType="1"/>
          </p:cNvCxnSpPr>
          <p:nvPr/>
        </p:nvCxnSpPr>
        <p:spPr bwMode="auto">
          <a:xfrm>
            <a:off x="216223" y="720725"/>
            <a:ext cx="532765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8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084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3086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12" y="2253967"/>
            <a:ext cx="504056" cy="14646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35547" y="2520627"/>
            <a:ext cx="942241" cy="269149"/>
            <a:chOff x="2880048" y="792435"/>
            <a:chExt cx="2016695" cy="576064"/>
          </a:xfrm>
        </p:grpSpPr>
        <p:sp>
          <p:nvSpPr>
            <p:cNvPr id="6" name="Rectangle 5"/>
            <p:cNvSpPr/>
            <p:nvPr/>
          </p:nvSpPr>
          <p:spPr bwMode="auto">
            <a:xfrm>
              <a:off x="2880048" y="792435"/>
              <a:ext cx="2016695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76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0" name="Группа 8"/>
            <p:cNvGrpSpPr>
              <a:grpSpLocks noChangeAspect="1"/>
            </p:cNvGrpSpPr>
            <p:nvPr/>
          </p:nvGrpSpPr>
          <p:grpSpPr bwMode="auto">
            <a:xfrm>
              <a:off x="2912793" y="864443"/>
              <a:ext cx="1924050" cy="449262"/>
              <a:chOff x="543276" y="545242"/>
              <a:chExt cx="1816737" cy="422585"/>
            </a:xfrm>
          </p:grpSpPr>
          <p:sp>
            <p:nvSpPr>
              <p:cNvPr id="21" name="Freeform 37"/>
              <p:cNvSpPr>
                <a:spLocks noEditPoints="1"/>
              </p:cNvSpPr>
              <p:nvPr/>
            </p:nvSpPr>
            <p:spPr bwMode="auto">
              <a:xfrm>
                <a:off x="1037932" y="566147"/>
                <a:ext cx="1322081" cy="401680"/>
              </a:xfrm>
              <a:custGeom>
                <a:avLst/>
                <a:gdLst>
                  <a:gd name="T0" fmla="*/ 528 w 2132"/>
                  <a:gd name="T1" fmla="*/ 586 h 649"/>
                  <a:gd name="T2" fmla="*/ 791 w 2132"/>
                  <a:gd name="T3" fmla="*/ 557 h 649"/>
                  <a:gd name="T4" fmla="*/ 510 w 2132"/>
                  <a:gd name="T5" fmla="*/ 564 h 649"/>
                  <a:gd name="T6" fmla="*/ 490 w 2132"/>
                  <a:gd name="T7" fmla="*/ 521 h 649"/>
                  <a:gd name="T8" fmla="*/ 1337 w 2132"/>
                  <a:gd name="T9" fmla="*/ 504 h 649"/>
                  <a:gd name="T10" fmla="*/ 1257 w 2132"/>
                  <a:gd name="T11" fmla="*/ 504 h 649"/>
                  <a:gd name="T12" fmla="*/ 1001 w 2132"/>
                  <a:gd name="T13" fmla="*/ 504 h 649"/>
                  <a:gd name="T14" fmla="*/ 981 w 2132"/>
                  <a:gd name="T15" fmla="*/ 504 h 649"/>
                  <a:gd name="T16" fmla="*/ 799 w 2132"/>
                  <a:gd name="T17" fmla="*/ 579 h 649"/>
                  <a:gd name="T18" fmla="*/ 625 w 2132"/>
                  <a:gd name="T19" fmla="*/ 522 h 649"/>
                  <a:gd name="T20" fmla="*/ 508 w 2132"/>
                  <a:gd name="T21" fmla="*/ 504 h 649"/>
                  <a:gd name="T22" fmla="*/ 529 w 2132"/>
                  <a:gd name="T23" fmla="*/ 574 h 649"/>
                  <a:gd name="T24" fmla="*/ 470 w 2132"/>
                  <a:gd name="T25" fmla="*/ 646 h 649"/>
                  <a:gd name="T26" fmla="*/ 404 w 2132"/>
                  <a:gd name="T27" fmla="*/ 536 h 649"/>
                  <a:gd name="T28" fmla="*/ 249 w 2132"/>
                  <a:gd name="T29" fmla="*/ 646 h 649"/>
                  <a:gd name="T30" fmla="*/ 131 w 2132"/>
                  <a:gd name="T31" fmla="*/ 504 h 649"/>
                  <a:gd name="T32" fmla="*/ 23 w 2132"/>
                  <a:gd name="T33" fmla="*/ 627 h 649"/>
                  <a:gd name="T34" fmla="*/ 931 w 2132"/>
                  <a:gd name="T35" fmla="*/ 503 h 649"/>
                  <a:gd name="T36" fmla="*/ 872 w 2132"/>
                  <a:gd name="T37" fmla="*/ 609 h 649"/>
                  <a:gd name="T38" fmla="*/ 893 w 2132"/>
                  <a:gd name="T39" fmla="*/ 646 h 649"/>
                  <a:gd name="T40" fmla="*/ 914 w 2132"/>
                  <a:gd name="T41" fmla="*/ 502 h 649"/>
                  <a:gd name="T42" fmla="*/ 206 w 2132"/>
                  <a:gd name="T43" fmla="*/ 387 h 649"/>
                  <a:gd name="T44" fmla="*/ 267 w 2132"/>
                  <a:gd name="T45" fmla="*/ 302 h 649"/>
                  <a:gd name="T46" fmla="*/ 2111 w 2132"/>
                  <a:gd name="T47" fmla="*/ 411 h 649"/>
                  <a:gd name="T48" fmla="*/ 1976 w 2132"/>
                  <a:gd name="T49" fmla="*/ 269 h 649"/>
                  <a:gd name="T50" fmla="*/ 1805 w 2132"/>
                  <a:gd name="T51" fmla="*/ 269 h 649"/>
                  <a:gd name="T52" fmla="*/ 1549 w 2132"/>
                  <a:gd name="T53" fmla="*/ 287 h 649"/>
                  <a:gd name="T54" fmla="*/ 1337 w 2132"/>
                  <a:gd name="T55" fmla="*/ 269 h 649"/>
                  <a:gd name="T56" fmla="*/ 1423 w 2132"/>
                  <a:gd name="T57" fmla="*/ 269 h 649"/>
                  <a:gd name="T58" fmla="*/ 1337 w 2132"/>
                  <a:gd name="T59" fmla="*/ 294 h 649"/>
                  <a:gd name="T60" fmla="*/ 1280 w 2132"/>
                  <a:gd name="T61" fmla="*/ 302 h 649"/>
                  <a:gd name="T62" fmla="*/ 1126 w 2132"/>
                  <a:gd name="T63" fmla="*/ 411 h 649"/>
                  <a:gd name="T64" fmla="*/ 955 w 2132"/>
                  <a:gd name="T65" fmla="*/ 337 h 649"/>
                  <a:gd name="T66" fmla="*/ 791 w 2132"/>
                  <a:gd name="T67" fmla="*/ 287 h 649"/>
                  <a:gd name="T68" fmla="*/ 741 w 2132"/>
                  <a:gd name="T69" fmla="*/ 269 h 649"/>
                  <a:gd name="T70" fmla="*/ 515 w 2132"/>
                  <a:gd name="T71" fmla="*/ 380 h 649"/>
                  <a:gd name="T72" fmla="*/ 447 w 2132"/>
                  <a:gd name="T73" fmla="*/ 269 h 649"/>
                  <a:gd name="T74" fmla="*/ 363 w 2132"/>
                  <a:gd name="T75" fmla="*/ 406 h 649"/>
                  <a:gd name="T76" fmla="*/ 351 w 2132"/>
                  <a:gd name="T77" fmla="*/ 386 h 649"/>
                  <a:gd name="T78" fmla="*/ 105 w 2132"/>
                  <a:gd name="T79" fmla="*/ 287 h 649"/>
                  <a:gd name="T80" fmla="*/ 1640 w 2132"/>
                  <a:gd name="T81" fmla="*/ 288 h 649"/>
                  <a:gd name="T82" fmla="*/ 1680 w 2132"/>
                  <a:gd name="T83" fmla="*/ 393 h 649"/>
                  <a:gd name="T84" fmla="*/ 1583 w 2132"/>
                  <a:gd name="T85" fmla="*/ 339 h 649"/>
                  <a:gd name="T86" fmla="*/ 292 w 2132"/>
                  <a:gd name="T87" fmla="*/ 303 h 649"/>
                  <a:gd name="T88" fmla="*/ 182 w 2132"/>
                  <a:gd name="T89" fmla="*/ 393 h 649"/>
                  <a:gd name="T90" fmla="*/ 2059 w 2132"/>
                  <a:gd name="T91" fmla="*/ 241 h 649"/>
                  <a:gd name="T92" fmla="*/ 2058 w 2132"/>
                  <a:gd name="T93" fmla="*/ 257 h 649"/>
                  <a:gd name="T94" fmla="*/ 157 w 2132"/>
                  <a:gd name="T95" fmla="*/ 132 h 649"/>
                  <a:gd name="T96" fmla="*/ 244 w 2132"/>
                  <a:gd name="T97" fmla="*/ 92 h 649"/>
                  <a:gd name="T98" fmla="*/ 1046 w 2132"/>
                  <a:gd name="T99" fmla="*/ 35 h 649"/>
                  <a:gd name="T100" fmla="*/ 803 w 2132"/>
                  <a:gd name="T101" fmla="*/ 145 h 649"/>
                  <a:gd name="T102" fmla="*/ 658 w 2132"/>
                  <a:gd name="T103" fmla="*/ 35 h 649"/>
                  <a:gd name="T104" fmla="*/ 305 w 2132"/>
                  <a:gd name="T105" fmla="*/ 35 h 649"/>
                  <a:gd name="T106" fmla="*/ 325 w 2132"/>
                  <a:gd name="T107" fmla="*/ 53 h 649"/>
                  <a:gd name="T108" fmla="*/ 44 w 2132"/>
                  <a:gd name="T109" fmla="*/ 52 h 649"/>
                  <a:gd name="T110" fmla="*/ 529 w 2132"/>
                  <a:gd name="T111" fmla="*/ 72 h 649"/>
                  <a:gd name="T112" fmla="*/ 605 w 2132"/>
                  <a:gd name="T113" fmla="*/ 173 h 649"/>
                  <a:gd name="T114" fmla="*/ 507 w 2132"/>
                  <a:gd name="T115" fmla="*/ 66 h 649"/>
                  <a:gd name="T116" fmla="*/ 267 w 2132"/>
                  <a:gd name="T117" fmla="*/ 105 h 649"/>
                  <a:gd name="T118" fmla="*/ 132 w 2132"/>
                  <a:gd name="T119" fmla="*/ 126 h 649"/>
                  <a:gd name="T120" fmla="*/ 992 w 2132"/>
                  <a:gd name="T121" fmla="*/ 9 h 649"/>
                  <a:gd name="T122" fmla="*/ 967 w 2132"/>
                  <a:gd name="T123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2" h="649">
                    <a:moveTo>
                      <a:pt x="490" y="581"/>
                    </a:moveTo>
                    <a:lnTo>
                      <a:pt x="490" y="630"/>
                    </a:lnTo>
                    <a:lnTo>
                      <a:pt x="505" y="630"/>
                    </a:lnTo>
                    <a:lnTo>
                      <a:pt x="516" y="629"/>
                    </a:lnTo>
                    <a:lnTo>
                      <a:pt x="525" y="626"/>
                    </a:lnTo>
                    <a:lnTo>
                      <a:pt x="533" y="622"/>
                    </a:lnTo>
                    <a:lnTo>
                      <a:pt x="538" y="616"/>
                    </a:lnTo>
                    <a:lnTo>
                      <a:pt x="539" y="606"/>
                    </a:lnTo>
                    <a:lnTo>
                      <a:pt x="538" y="596"/>
                    </a:lnTo>
                    <a:lnTo>
                      <a:pt x="534" y="590"/>
                    </a:lnTo>
                    <a:lnTo>
                      <a:pt x="528" y="586"/>
                    </a:lnTo>
                    <a:lnTo>
                      <a:pt x="520" y="582"/>
                    </a:lnTo>
                    <a:lnTo>
                      <a:pt x="512" y="581"/>
                    </a:lnTo>
                    <a:lnTo>
                      <a:pt x="503" y="581"/>
                    </a:lnTo>
                    <a:lnTo>
                      <a:pt x="490" y="581"/>
                    </a:lnTo>
                    <a:close/>
                    <a:moveTo>
                      <a:pt x="744" y="522"/>
                    </a:moveTo>
                    <a:lnTo>
                      <a:pt x="744" y="572"/>
                    </a:lnTo>
                    <a:lnTo>
                      <a:pt x="764" y="572"/>
                    </a:lnTo>
                    <a:lnTo>
                      <a:pt x="772" y="571"/>
                    </a:lnTo>
                    <a:lnTo>
                      <a:pt x="779" y="569"/>
                    </a:lnTo>
                    <a:lnTo>
                      <a:pt x="787" y="563"/>
                    </a:lnTo>
                    <a:lnTo>
                      <a:pt x="791" y="557"/>
                    </a:lnTo>
                    <a:lnTo>
                      <a:pt x="793" y="546"/>
                    </a:lnTo>
                    <a:lnTo>
                      <a:pt x="791" y="537"/>
                    </a:lnTo>
                    <a:lnTo>
                      <a:pt x="786" y="530"/>
                    </a:lnTo>
                    <a:lnTo>
                      <a:pt x="778" y="526"/>
                    </a:lnTo>
                    <a:lnTo>
                      <a:pt x="770" y="522"/>
                    </a:lnTo>
                    <a:lnTo>
                      <a:pt x="761" y="522"/>
                    </a:lnTo>
                    <a:lnTo>
                      <a:pt x="744" y="522"/>
                    </a:lnTo>
                    <a:close/>
                    <a:moveTo>
                      <a:pt x="490" y="521"/>
                    </a:moveTo>
                    <a:lnTo>
                      <a:pt x="490" y="564"/>
                    </a:lnTo>
                    <a:lnTo>
                      <a:pt x="501" y="564"/>
                    </a:lnTo>
                    <a:lnTo>
                      <a:pt x="510" y="564"/>
                    </a:lnTo>
                    <a:lnTo>
                      <a:pt x="519" y="563"/>
                    </a:lnTo>
                    <a:lnTo>
                      <a:pt x="527" y="561"/>
                    </a:lnTo>
                    <a:lnTo>
                      <a:pt x="532" y="557"/>
                    </a:lnTo>
                    <a:lnTo>
                      <a:pt x="536" y="551"/>
                    </a:lnTo>
                    <a:lnTo>
                      <a:pt x="537" y="542"/>
                    </a:lnTo>
                    <a:lnTo>
                      <a:pt x="536" y="533"/>
                    </a:lnTo>
                    <a:lnTo>
                      <a:pt x="532" y="527"/>
                    </a:lnTo>
                    <a:lnTo>
                      <a:pt x="525" y="524"/>
                    </a:lnTo>
                    <a:lnTo>
                      <a:pt x="519" y="521"/>
                    </a:lnTo>
                    <a:lnTo>
                      <a:pt x="512" y="521"/>
                    </a:lnTo>
                    <a:lnTo>
                      <a:pt x="490" y="521"/>
                    </a:lnTo>
                    <a:close/>
                    <a:moveTo>
                      <a:pt x="1362" y="504"/>
                    </a:moveTo>
                    <a:lnTo>
                      <a:pt x="1471" y="504"/>
                    </a:lnTo>
                    <a:lnTo>
                      <a:pt x="1471" y="522"/>
                    </a:lnTo>
                    <a:lnTo>
                      <a:pt x="1427" y="522"/>
                    </a:lnTo>
                    <a:lnTo>
                      <a:pt x="1427" y="646"/>
                    </a:lnTo>
                    <a:lnTo>
                      <a:pt x="1406" y="646"/>
                    </a:lnTo>
                    <a:lnTo>
                      <a:pt x="1406" y="522"/>
                    </a:lnTo>
                    <a:lnTo>
                      <a:pt x="1362" y="522"/>
                    </a:lnTo>
                    <a:lnTo>
                      <a:pt x="1362" y="504"/>
                    </a:lnTo>
                    <a:close/>
                    <a:moveTo>
                      <a:pt x="1257" y="504"/>
                    </a:moveTo>
                    <a:lnTo>
                      <a:pt x="1337" y="504"/>
                    </a:lnTo>
                    <a:lnTo>
                      <a:pt x="1337" y="522"/>
                    </a:lnTo>
                    <a:lnTo>
                      <a:pt x="1278" y="522"/>
                    </a:lnTo>
                    <a:lnTo>
                      <a:pt x="1278" y="563"/>
                    </a:lnTo>
                    <a:lnTo>
                      <a:pt x="1331" y="563"/>
                    </a:lnTo>
                    <a:lnTo>
                      <a:pt x="1331" y="581"/>
                    </a:lnTo>
                    <a:lnTo>
                      <a:pt x="1278" y="581"/>
                    </a:lnTo>
                    <a:lnTo>
                      <a:pt x="1278" y="629"/>
                    </a:lnTo>
                    <a:lnTo>
                      <a:pt x="1337" y="629"/>
                    </a:lnTo>
                    <a:lnTo>
                      <a:pt x="1337" y="646"/>
                    </a:lnTo>
                    <a:lnTo>
                      <a:pt x="1257" y="646"/>
                    </a:lnTo>
                    <a:lnTo>
                      <a:pt x="1257" y="504"/>
                    </a:lnTo>
                    <a:close/>
                    <a:moveTo>
                      <a:pt x="1119" y="504"/>
                    </a:moveTo>
                    <a:lnTo>
                      <a:pt x="1227" y="504"/>
                    </a:lnTo>
                    <a:lnTo>
                      <a:pt x="1227" y="522"/>
                    </a:lnTo>
                    <a:lnTo>
                      <a:pt x="1183" y="522"/>
                    </a:lnTo>
                    <a:lnTo>
                      <a:pt x="1183" y="646"/>
                    </a:lnTo>
                    <a:lnTo>
                      <a:pt x="1163" y="646"/>
                    </a:lnTo>
                    <a:lnTo>
                      <a:pt x="1163" y="522"/>
                    </a:lnTo>
                    <a:lnTo>
                      <a:pt x="1119" y="522"/>
                    </a:lnTo>
                    <a:lnTo>
                      <a:pt x="1119" y="504"/>
                    </a:lnTo>
                    <a:close/>
                    <a:moveTo>
                      <a:pt x="981" y="504"/>
                    </a:moveTo>
                    <a:lnTo>
                      <a:pt x="1001" y="504"/>
                    </a:lnTo>
                    <a:lnTo>
                      <a:pt x="1001" y="615"/>
                    </a:lnTo>
                    <a:lnTo>
                      <a:pt x="1001" y="615"/>
                    </a:lnTo>
                    <a:lnTo>
                      <a:pt x="1068" y="504"/>
                    </a:lnTo>
                    <a:lnTo>
                      <a:pt x="1089" y="504"/>
                    </a:lnTo>
                    <a:lnTo>
                      <a:pt x="1089" y="646"/>
                    </a:lnTo>
                    <a:lnTo>
                      <a:pt x="1069" y="646"/>
                    </a:lnTo>
                    <a:lnTo>
                      <a:pt x="1069" y="536"/>
                    </a:lnTo>
                    <a:lnTo>
                      <a:pt x="1069" y="536"/>
                    </a:lnTo>
                    <a:lnTo>
                      <a:pt x="1001" y="646"/>
                    </a:lnTo>
                    <a:lnTo>
                      <a:pt x="981" y="646"/>
                    </a:lnTo>
                    <a:lnTo>
                      <a:pt x="981" y="504"/>
                    </a:lnTo>
                    <a:close/>
                    <a:moveTo>
                      <a:pt x="724" y="504"/>
                    </a:moveTo>
                    <a:lnTo>
                      <a:pt x="761" y="504"/>
                    </a:lnTo>
                    <a:lnTo>
                      <a:pt x="775" y="505"/>
                    </a:lnTo>
                    <a:lnTo>
                      <a:pt x="788" y="508"/>
                    </a:lnTo>
                    <a:lnTo>
                      <a:pt x="799" y="513"/>
                    </a:lnTo>
                    <a:lnTo>
                      <a:pt x="807" y="521"/>
                    </a:lnTo>
                    <a:lnTo>
                      <a:pt x="813" y="532"/>
                    </a:lnTo>
                    <a:lnTo>
                      <a:pt x="815" y="547"/>
                    </a:lnTo>
                    <a:lnTo>
                      <a:pt x="813" y="561"/>
                    </a:lnTo>
                    <a:lnTo>
                      <a:pt x="807" y="572"/>
                    </a:lnTo>
                    <a:lnTo>
                      <a:pt x="799" y="579"/>
                    </a:lnTo>
                    <a:lnTo>
                      <a:pt x="788" y="586"/>
                    </a:lnTo>
                    <a:lnTo>
                      <a:pt x="777" y="588"/>
                    </a:lnTo>
                    <a:lnTo>
                      <a:pt x="764" y="589"/>
                    </a:lnTo>
                    <a:lnTo>
                      <a:pt x="744" y="589"/>
                    </a:lnTo>
                    <a:lnTo>
                      <a:pt x="744" y="646"/>
                    </a:lnTo>
                    <a:lnTo>
                      <a:pt x="724" y="646"/>
                    </a:lnTo>
                    <a:lnTo>
                      <a:pt x="724" y="504"/>
                    </a:lnTo>
                    <a:close/>
                    <a:moveTo>
                      <a:pt x="605" y="504"/>
                    </a:moveTo>
                    <a:lnTo>
                      <a:pt x="684" y="504"/>
                    </a:lnTo>
                    <a:lnTo>
                      <a:pt x="684" y="522"/>
                    </a:lnTo>
                    <a:lnTo>
                      <a:pt x="625" y="522"/>
                    </a:lnTo>
                    <a:lnTo>
                      <a:pt x="625" y="563"/>
                    </a:lnTo>
                    <a:lnTo>
                      <a:pt x="679" y="563"/>
                    </a:lnTo>
                    <a:lnTo>
                      <a:pt x="679" y="581"/>
                    </a:lnTo>
                    <a:lnTo>
                      <a:pt x="625" y="581"/>
                    </a:lnTo>
                    <a:lnTo>
                      <a:pt x="625" y="629"/>
                    </a:lnTo>
                    <a:lnTo>
                      <a:pt x="684" y="629"/>
                    </a:lnTo>
                    <a:lnTo>
                      <a:pt x="684" y="646"/>
                    </a:lnTo>
                    <a:lnTo>
                      <a:pt x="605" y="646"/>
                    </a:lnTo>
                    <a:lnTo>
                      <a:pt x="605" y="504"/>
                    </a:lnTo>
                    <a:close/>
                    <a:moveTo>
                      <a:pt x="470" y="504"/>
                    </a:moveTo>
                    <a:lnTo>
                      <a:pt x="508" y="504"/>
                    </a:lnTo>
                    <a:lnTo>
                      <a:pt x="522" y="505"/>
                    </a:lnTo>
                    <a:lnTo>
                      <a:pt x="534" y="507"/>
                    </a:lnTo>
                    <a:lnTo>
                      <a:pt x="544" y="513"/>
                    </a:lnTo>
                    <a:lnTo>
                      <a:pt x="551" y="519"/>
                    </a:lnTo>
                    <a:lnTo>
                      <a:pt x="557" y="528"/>
                    </a:lnTo>
                    <a:lnTo>
                      <a:pt x="558" y="540"/>
                    </a:lnTo>
                    <a:lnTo>
                      <a:pt x="555" y="552"/>
                    </a:lnTo>
                    <a:lnTo>
                      <a:pt x="550" y="562"/>
                    </a:lnTo>
                    <a:lnTo>
                      <a:pt x="540" y="570"/>
                    </a:lnTo>
                    <a:lnTo>
                      <a:pt x="529" y="574"/>
                    </a:lnTo>
                    <a:lnTo>
                      <a:pt x="529" y="574"/>
                    </a:lnTo>
                    <a:lnTo>
                      <a:pt x="542" y="577"/>
                    </a:lnTo>
                    <a:lnTo>
                      <a:pt x="552" y="585"/>
                    </a:lnTo>
                    <a:lnTo>
                      <a:pt x="559" y="594"/>
                    </a:lnTo>
                    <a:lnTo>
                      <a:pt x="562" y="608"/>
                    </a:lnTo>
                    <a:lnTo>
                      <a:pt x="560" y="621"/>
                    </a:lnTo>
                    <a:lnTo>
                      <a:pt x="553" y="632"/>
                    </a:lnTo>
                    <a:lnTo>
                      <a:pt x="545" y="638"/>
                    </a:lnTo>
                    <a:lnTo>
                      <a:pt x="534" y="642"/>
                    </a:lnTo>
                    <a:lnTo>
                      <a:pt x="521" y="646"/>
                    </a:lnTo>
                    <a:lnTo>
                      <a:pt x="507" y="646"/>
                    </a:lnTo>
                    <a:lnTo>
                      <a:pt x="470" y="646"/>
                    </a:lnTo>
                    <a:lnTo>
                      <a:pt x="470" y="504"/>
                    </a:lnTo>
                    <a:close/>
                    <a:moveTo>
                      <a:pt x="317" y="504"/>
                    </a:moveTo>
                    <a:lnTo>
                      <a:pt x="337" y="504"/>
                    </a:lnTo>
                    <a:lnTo>
                      <a:pt x="337" y="615"/>
                    </a:lnTo>
                    <a:lnTo>
                      <a:pt x="337" y="615"/>
                    </a:lnTo>
                    <a:lnTo>
                      <a:pt x="404" y="504"/>
                    </a:lnTo>
                    <a:lnTo>
                      <a:pt x="425" y="504"/>
                    </a:lnTo>
                    <a:lnTo>
                      <a:pt x="425" y="646"/>
                    </a:lnTo>
                    <a:lnTo>
                      <a:pt x="404" y="646"/>
                    </a:lnTo>
                    <a:lnTo>
                      <a:pt x="404" y="536"/>
                    </a:lnTo>
                    <a:lnTo>
                      <a:pt x="404" y="536"/>
                    </a:lnTo>
                    <a:lnTo>
                      <a:pt x="338" y="646"/>
                    </a:lnTo>
                    <a:lnTo>
                      <a:pt x="317" y="646"/>
                    </a:lnTo>
                    <a:lnTo>
                      <a:pt x="317" y="504"/>
                    </a:lnTo>
                    <a:close/>
                    <a:moveTo>
                      <a:pt x="161" y="504"/>
                    </a:moveTo>
                    <a:lnTo>
                      <a:pt x="182" y="504"/>
                    </a:lnTo>
                    <a:lnTo>
                      <a:pt x="182" y="563"/>
                    </a:lnTo>
                    <a:lnTo>
                      <a:pt x="249" y="563"/>
                    </a:lnTo>
                    <a:lnTo>
                      <a:pt x="249" y="504"/>
                    </a:lnTo>
                    <a:lnTo>
                      <a:pt x="269" y="504"/>
                    </a:lnTo>
                    <a:lnTo>
                      <a:pt x="269" y="646"/>
                    </a:lnTo>
                    <a:lnTo>
                      <a:pt x="249" y="646"/>
                    </a:lnTo>
                    <a:lnTo>
                      <a:pt x="249" y="581"/>
                    </a:lnTo>
                    <a:lnTo>
                      <a:pt x="182" y="581"/>
                    </a:lnTo>
                    <a:lnTo>
                      <a:pt x="182" y="646"/>
                    </a:lnTo>
                    <a:lnTo>
                      <a:pt x="161" y="646"/>
                    </a:lnTo>
                    <a:lnTo>
                      <a:pt x="161" y="504"/>
                    </a:lnTo>
                    <a:close/>
                    <a:moveTo>
                      <a:pt x="0" y="504"/>
                    </a:moveTo>
                    <a:lnTo>
                      <a:pt x="24" y="504"/>
                    </a:lnTo>
                    <a:lnTo>
                      <a:pt x="65" y="588"/>
                    </a:lnTo>
                    <a:lnTo>
                      <a:pt x="66" y="588"/>
                    </a:lnTo>
                    <a:lnTo>
                      <a:pt x="109" y="504"/>
                    </a:lnTo>
                    <a:lnTo>
                      <a:pt x="131" y="504"/>
                    </a:lnTo>
                    <a:lnTo>
                      <a:pt x="72" y="617"/>
                    </a:lnTo>
                    <a:lnTo>
                      <a:pt x="68" y="624"/>
                    </a:lnTo>
                    <a:lnTo>
                      <a:pt x="64" y="633"/>
                    </a:lnTo>
                    <a:lnTo>
                      <a:pt x="56" y="640"/>
                    </a:lnTo>
                    <a:lnTo>
                      <a:pt x="48" y="646"/>
                    </a:lnTo>
                    <a:lnTo>
                      <a:pt x="36" y="647"/>
                    </a:lnTo>
                    <a:lnTo>
                      <a:pt x="32" y="647"/>
                    </a:lnTo>
                    <a:lnTo>
                      <a:pt x="28" y="647"/>
                    </a:lnTo>
                    <a:lnTo>
                      <a:pt x="25" y="647"/>
                    </a:lnTo>
                    <a:lnTo>
                      <a:pt x="22" y="646"/>
                    </a:lnTo>
                    <a:lnTo>
                      <a:pt x="23" y="627"/>
                    </a:lnTo>
                    <a:lnTo>
                      <a:pt x="26" y="627"/>
                    </a:lnTo>
                    <a:lnTo>
                      <a:pt x="29" y="629"/>
                    </a:lnTo>
                    <a:lnTo>
                      <a:pt x="33" y="629"/>
                    </a:lnTo>
                    <a:lnTo>
                      <a:pt x="40" y="627"/>
                    </a:lnTo>
                    <a:lnTo>
                      <a:pt x="45" y="623"/>
                    </a:lnTo>
                    <a:lnTo>
                      <a:pt x="50" y="619"/>
                    </a:lnTo>
                    <a:lnTo>
                      <a:pt x="53" y="614"/>
                    </a:lnTo>
                    <a:lnTo>
                      <a:pt x="54" y="609"/>
                    </a:lnTo>
                    <a:lnTo>
                      <a:pt x="0" y="504"/>
                    </a:lnTo>
                    <a:close/>
                    <a:moveTo>
                      <a:pt x="914" y="502"/>
                    </a:moveTo>
                    <a:lnTo>
                      <a:pt x="931" y="503"/>
                    </a:lnTo>
                    <a:lnTo>
                      <a:pt x="947" y="507"/>
                    </a:lnTo>
                    <a:lnTo>
                      <a:pt x="944" y="528"/>
                    </a:lnTo>
                    <a:lnTo>
                      <a:pt x="931" y="521"/>
                    </a:lnTo>
                    <a:lnTo>
                      <a:pt x="916" y="519"/>
                    </a:lnTo>
                    <a:lnTo>
                      <a:pt x="897" y="522"/>
                    </a:lnTo>
                    <a:lnTo>
                      <a:pt x="882" y="530"/>
                    </a:lnTo>
                    <a:lnTo>
                      <a:pt x="871" y="542"/>
                    </a:lnTo>
                    <a:lnTo>
                      <a:pt x="864" y="557"/>
                    </a:lnTo>
                    <a:lnTo>
                      <a:pt x="861" y="575"/>
                    </a:lnTo>
                    <a:lnTo>
                      <a:pt x="864" y="593"/>
                    </a:lnTo>
                    <a:lnTo>
                      <a:pt x="872" y="609"/>
                    </a:lnTo>
                    <a:lnTo>
                      <a:pt x="883" y="621"/>
                    </a:lnTo>
                    <a:lnTo>
                      <a:pt x="897" y="627"/>
                    </a:lnTo>
                    <a:lnTo>
                      <a:pt x="914" y="631"/>
                    </a:lnTo>
                    <a:lnTo>
                      <a:pt x="925" y="630"/>
                    </a:lnTo>
                    <a:lnTo>
                      <a:pt x="937" y="627"/>
                    </a:lnTo>
                    <a:lnTo>
                      <a:pt x="946" y="623"/>
                    </a:lnTo>
                    <a:lnTo>
                      <a:pt x="947" y="644"/>
                    </a:lnTo>
                    <a:lnTo>
                      <a:pt x="935" y="647"/>
                    </a:lnTo>
                    <a:lnTo>
                      <a:pt x="924" y="648"/>
                    </a:lnTo>
                    <a:lnTo>
                      <a:pt x="914" y="649"/>
                    </a:lnTo>
                    <a:lnTo>
                      <a:pt x="893" y="646"/>
                    </a:lnTo>
                    <a:lnTo>
                      <a:pt x="875" y="639"/>
                    </a:lnTo>
                    <a:lnTo>
                      <a:pt x="860" y="629"/>
                    </a:lnTo>
                    <a:lnTo>
                      <a:pt x="849" y="614"/>
                    </a:lnTo>
                    <a:lnTo>
                      <a:pt x="842" y="595"/>
                    </a:lnTo>
                    <a:lnTo>
                      <a:pt x="839" y="575"/>
                    </a:lnTo>
                    <a:lnTo>
                      <a:pt x="842" y="554"/>
                    </a:lnTo>
                    <a:lnTo>
                      <a:pt x="849" y="536"/>
                    </a:lnTo>
                    <a:lnTo>
                      <a:pt x="861" y="521"/>
                    </a:lnTo>
                    <a:lnTo>
                      <a:pt x="876" y="511"/>
                    </a:lnTo>
                    <a:lnTo>
                      <a:pt x="894" y="504"/>
                    </a:lnTo>
                    <a:lnTo>
                      <a:pt x="914" y="502"/>
                    </a:lnTo>
                    <a:close/>
                    <a:moveTo>
                      <a:pt x="232" y="284"/>
                    </a:moveTo>
                    <a:lnTo>
                      <a:pt x="218" y="287"/>
                    </a:lnTo>
                    <a:lnTo>
                      <a:pt x="206" y="293"/>
                    </a:lnTo>
                    <a:lnTo>
                      <a:pt x="198" y="302"/>
                    </a:lnTo>
                    <a:lnTo>
                      <a:pt x="191" y="313"/>
                    </a:lnTo>
                    <a:lnTo>
                      <a:pt x="187" y="326"/>
                    </a:lnTo>
                    <a:lnTo>
                      <a:pt x="186" y="340"/>
                    </a:lnTo>
                    <a:lnTo>
                      <a:pt x="187" y="354"/>
                    </a:lnTo>
                    <a:lnTo>
                      <a:pt x="190" y="367"/>
                    </a:lnTo>
                    <a:lnTo>
                      <a:pt x="197" y="379"/>
                    </a:lnTo>
                    <a:lnTo>
                      <a:pt x="206" y="387"/>
                    </a:lnTo>
                    <a:lnTo>
                      <a:pt x="218" y="394"/>
                    </a:lnTo>
                    <a:lnTo>
                      <a:pt x="232" y="396"/>
                    </a:lnTo>
                    <a:lnTo>
                      <a:pt x="247" y="394"/>
                    </a:lnTo>
                    <a:lnTo>
                      <a:pt x="259" y="387"/>
                    </a:lnTo>
                    <a:lnTo>
                      <a:pt x="268" y="379"/>
                    </a:lnTo>
                    <a:lnTo>
                      <a:pt x="274" y="367"/>
                    </a:lnTo>
                    <a:lnTo>
                      <a:pt x="278" y="354"/>
                    </a:lnTo>
                    <a:lnTo>
                      <a:pt x="279" y="340"/>
                    </a:lnTo>
                    <a:lnTo>
                      <a:pt x="278" y="326"/>
                    </a:lnTo>
                    <a:lnTo>
                      <a:pt x="274" y="313"/>
                    </a:lnTo>
                    <a:lnTo>
                      <a:pt x="267" y="302"/>
                    </a:lnTo>
                    <a:lnTo>
                      <a:pt x="259" y="293"/>
                    </a:lnTo>
                    <a:lnTo>
                      <a:pt x="247" y="287"/>
                    </a:lnTo>
                    <a:lnTo>
                      <a:pt x="232" y="284"/>
                    </a:lnTo>
                    <a:close/>
                    <a:moveTo>
                      <a:pt x="2023" y="269"/>
                    </a:moveTo>
                    <a:lnTo>
                      <a:pt x="2044" y="269"/>
                    </a:lnTo>
                    <a:lnTo>
                      <a:pt x="2044" y="380"/>
                    </a:lnTo>
                    <a:lnTo>
                      <a:pt x="2044" y="380"/>
                    </a:lnTo>
                    <a:lnTo>
                      <a:pt x="2110" y="269"/>
                    </a:lnTo>
                    <a:lnTo>
                      <a:pt x="2132" y="269"/>
                    </a:lnTo>
                    <a:lnTo>
                      <a:pt x="2132" y="411"/>
                    </a:lnTo>
                    <a:lnTo>
                      <a:pt x="2111" y="411"/>
                    </a:lnTo>
                    <a:lnTo>
                      <a:pt x="2111" y="302"/>
                    </a:lnTo>
                    <a:lnTo>
                      <a:pt x="2111" y="302"/>
                    </a:lnTo>
                    <a:lnTo>
                      <a:pt x="2044" y="411"/>
                    </a:lnTo>
                    <a:lnTo>
                      <a:pt x="2023" y="411"/>
                    </a:lnTo>
                    <a:lnTo>
                      <a:pt x="2023" y="269"/>
                    </a:lnTo>
                    <a:close/>
                    <a:moveTo>
                      <a:pt x="1868" y="269"/>
                    </a:moveTo>
                    <a:lnTo>
                      <a:pt x="1888" y="269"/>
                    </a:lnTo>
                    <a:lnTo>
                      <a:pt x="1888" y="380"/>
                    </a:lnTo>
                    <a:lnTo>
                      <a:pt x="1888" y="380"/>
                    </a:lnTo>
                    <a:lnTo>
                      <a:pt x="1955" y="269"/>
                    </a:lnTo>
                    <a:lnTo>
                      <a:pt x="1976" y="269"/>
                    </a:lnTo>
                    <a:lnTo>
                      <a:pt x="1976" y="411"/>
                    </a:lnTo>
                    <a:lnTo>
                      <a:pt x="1956" y="411"/>
                    </a:lnTo>
                    <a:lnTo>
                      <a:pt x="1956" y="302"/>
                    </a:lnTo>
                    <a:lnTo>
                      <a:pt x="1956" y="302"/>
                    </a:lnTo>
                    <a:lnTo>
                      <a:pt x="1888" y="411"/>
                    </a:lnTo>
                    <a:lnTo>
                      <a:pt x="1868" y="411"/>
                    </a:lnTo>
                    <a:lnTo>
                      <a:pt x="1868" y="269"/>
                    </a:lnTo>
                    <a:close/>
                    <a:moveTo>
                      <a:pt x="1723" y="269"/>
                    </a:moveTo>
                    <a:lnTo>
                      <a:pt x="1744" y="269"/>
                    </a:lnTo>
                    <a:lnTo>
                      <a:pt x="1744" y="332"/>
                    </a:lnTo>
                    <a:lnTo>
                      <a:pt x="1805" y="269"/>
                    </a:lnTo>
                    <a:lnTo>
                      <a:pt x="1832" y="269"/>
                    </a:lnTo>
                    <a:lnTo>
                      <a:pt x="1765" y="336"/>
                    </a:lnTo>
                    <a:lnTo>
                      <a:pt x="1837" y="411"/>
                    </a:lnTo>
                    <a:lnTo>
                      <a:pt x="1807" y="411"/>
                    </a:lnTo>
                    <a:lnTo>
                      <a:pt x="1744" y="341"/>
                    </a:lnTo>
                    <a:lnTo>
                      <a:pt x="1744" y="411"/>
                    </a:lnTo>
                    <a:lnTo>
                      <a:pt x="1723" y="411"/>
                    </a:lnTo>
                    <a:lnTo>
                      <a:pt x="1723" y="269"/>
                    </a:lnTo>
                    <a:close/>
                    <a:moveTo>
                      <a:pt x="1469" y="269"/>
                    </a:moveTo>
                    <a:lnTo>
                      <a:pt x="1549" y="269"/>
                    </a:lnTo>
                    <a:lnTo>
                      <a:pt x="1549" y="287"/>
                    </a:lnTo>
                    <a:lnTo>
                      <a:pt x="1490" y="287"/>
                    </a:lnTo>
                    <a:lnTo>
                      <a:pt x="1490" y="328"/>
                    </a:lnTo>
                    <a:lnTo>
                      <a:pt x="1543" y="328"/>
                    </a:lnTo>
                    <a:lnTo>
                      <a:pt x="1543" y="347"/>
                    </a:lnTo>
                    <a:lnTo>
                      <a:pt x="1490" y="347"/>
                    </a:lnTo>
                    <a:lnTo>
                      <a:pt x="1490" y="393"/>
                    </a:lnTo>
                    <a:lnTo>
                      <a:pt x="1549" y="393"/>
                    </a:lnTo>
                    <a:lnTo>
                      <a:pt x="1549" y="411"/>
                    </a:lnTo>
                    <a:lnTo>
                      <a:pt x="1469" y="411"/>
                    </a:lnTo>
                    <a:lnTo>
                      <a:pt x="1469" y="269"/>
                    </a:lnTo>
                    <a:close/>
                    <a:moveTo>
                      <a:pt x="1337" y="269"/>
                    </a:moveTo>
                    <a:lnTo>
                      <a:pt x="1357" y="269"/>
                    </a:lnTo>
                    <a:lnTo>
                      <a:pt x="1357" y="292"/>
                    </a:lnTo>
                    <a:lnTo>
                      <a:pt x="1358" y="307"/>
                    </a:lnTo>
                    <a:lnTo>
                      <a:pt x="1362" y="319"/>
                    </a:lnTo>
                    <a:lnTo>
                      <a:pt x="1369" y="328"/>
                    </a:lnTo>
                    <a:lnTo>
                      <a:pt x="1378" y="334"/>
                    </a:lnTo>
                    <a:lnTo>
                      <a:pt x="1392" y="336"/>
                    </a:lnTo>
                    <a:lnTo>
                      <a:pt x="1398" y="336"/>
                    </a:lnTo>
                    <a:lnTo>
                      <a:pt x="1403" y="335"/>
                    </a:lnTo>
                    <a:lnTo>
                      <a:pt x="1403" y="269"/>
                    </a:lnTo>
                    <a:lnTo>
                      <a:pt x="1423" y="269"/>
                    </a:lnTo>
                    <a:lnTo>
                      <a:pt x="1423" y="411"/>
                    </a:lnTo>
                    <a:lnTo>
                      <a:pt x="1403" y="411"/>
                    </a:lnTo>
                    <a:lnTo>
                      <a:pt x="1403" y="353"/>
                    </a:lnTo>
                    <a:lnTo>
                      <a:pt x="1398" y="353"/>
                    </a:lnTo>
                    <a:lnTo>
                      <a:pt x="1392" y="354"/>
                    </a:lnTo>
                    <a:lnTo>
                      <a:pt x="1376" y="352"/>
                    </a:lnTo>
                    <a:lnTo>
                      <a:pt x="1362" y="348"/>
                    </a:lnTo>
                    <a:lnTo>
                      <a:pt x="1352" y="339"/>
                    </a:lnTo>
                    <a:lnTo>
                      <a:pt x="1343" y="327"/>
                    </a:lnTo>
                    <a:lnTo>
                      <a:pt x="1339" y="312"/>
                    </a:lnTo>
                    <a:lnTo>
                      <a:pt x="1337" y="294"/>
                    </a:lnTo>
                    <a:lnTo>
                      <a:pt x="1337" y="269"/>
                    </a:lnTo>
                    <a:close/>
                    <a:moveTo>
                      <a:pt x="1192" y="269"/>
                    </a:moveTo>
                    <a:lnTo>
                      <a:pt x="1212" y="269"/>
                    </a:lnTo>
                    <a:lnTo>
                      <a:pt x="1212" y="380"/>
                    </a:lnTo>
                    <a:lnTo>
                      <a:pt x="1213" y="380"/>
                    </a:lnTo>
                    <a:lnTo>
                      <a:pt x="1280" y="269"/>
                    </a:lnTo>
                    <a:lnTo>
                      <a:pt x="1301" y="269"/>
                    </a:lnTo>
                    <a:lnTo>
                      <a:pt x="1301" y="411"/>
                    </a:lnTo>
                    <a:lnTo>
                      <a:pt x="1281" y="411"/>
                    </a:lnTo>
                    <a:lnTo>
                      <a:pt x="1281" y="302"/>
                    </a:lnTo>
                    <a:lnTo>
                      <a:pt x="1280" y="302"/>
                    </a:lnTo>
                    <a:lnTo>
                      <a:pt x="1213" y="411"/>
                    </a:lnTo>
                    <a:lnTo>
                      <a:pt x="1192" y="411"/>
                    </a:lnTo>
                    <a:lnTo>
                      <a:pt x="1192" y="269"/>
                    </a:lnTo>
                    <a:close/>
                    <a:moveTo>
                      <a:pt x="1037" y="269"/>
                    </a:moveTo>
                    <a:lnTo>
                      <a:pt x="1057" y="269"/>
                    </a:lnTo>
                    <a:lnTo>
                      <a:pt x="1057" y="328"/>
                    </a:lnTo>
                    <a:lnTo>
                      <a:pt x="1126" y="328"/>
                    </a:lnTo>
                    <a:lnTo>
                      <a:pt x="1126" y="269"/>
                    </a:lnTo>
                    <a:lnTo>
                      <a:pt x="1146" y="269"/>
                    </a:lnTo>
                    <a:lnTo>
                      <a:pt x="1146" y="411"/>
                    </a:lnTo>
                    <a:lnTo>
                      <a:pt x="1126" y="411"/>
                    </a:lnTo>
                    <a:lnTo>
                      <a:pt x="1126" y="347"/>
                    </a:lnTo>
                    <a:lnTo>
                      <a:pt x="1057" y="347"/>
                    </a:lnTo>
                    <a:lnTo>
                      <a:pt x="1057" y="411"/>
                    </a:lnTo>
                    <a:lnTo>
                      <a:pt x="1037" y="411"/>
                    </a:lnTo>
                    <a:lnTo>
                      <a:pt x="1037" y="269"/>
                    </a:lnTo>
                    <a:close/>
                    <a:moveTo>
                      <a:pt x="880" y="269"/>
                    </a:moveTo>
                    <a:lnTo>
                      <a:pt x="905" y="269"/>
                    </a:lnTo>
                    <a:lnTo>
                      <a:pt x="942" y="324"/>
                    </a:lnTo>
                    <a:lnTo>
                      <a:pt x="980" y="269"/>
                    </a:lnTo>
                    <a:lnTo>
                      <a:pt x="1003" y="269"/>
                    </a:lnTo>
                    <a:lnTo>
                      <a:pt x="955" y="337"/>
                    </a:lnTo>
                    <a:lnTo>
                      <a:pt x="1008" y="411"/>
                    </a:lnTo>
                    <a:lnTo>
                      <a:pt x="982" y="411"/>
                    </a:lnTo>
                    <a:lnTo>
                      <a:pt x="940" y="351"/>
                    </a:lnTo>
                    <a:lnTo>
                      <a:pt x="899" y="411"/>
                    </a:lnTo>
                    <a:lnTo>
                      <a:pt x="876" y="411"/>
                    </a:lnTo>
                    <a:lnTo>
                      <a:pt x="927" y="337"/>
                    </a:lnTo>
                    <a:lnTo>
                      <a:pt x="880" y="269"/>
                    </a:lnTo>
                    <a:close/>
                    <a:moveTo>
                      <a:pt x="771" y="269"/>
                    </a:moveTo>
                    <a:lnTo>
                      <a:pt x="851" y="269"/>
                    </a:lnTo>
                    <a:lnTo>
                      <a:pt x="851" y="287"/>
                    </a:lnTo>
                    <a:lnTo>
                      <a:pt x="791" y="287"/>
                    </a:lnTo>
                    <a:lnTo>
                      <a:pt x="791" y="328"/>
                    </a:lnTo>
                    <a:lnTo>
                      <a:pt x="846" y="328"/>
                    </a:lnTo>
                    <a:lnTo>
                      <a:pt x="846" y="347"/>
                    </a:lnTo>
                    <a:lnTo>
                      <a:pt x="791" y="347"/>
                    </a:lnTo>
                    <a:lnTo>
                      <a:pt x="791" y="393"/>
                    </a:lnTo>
                    <a:lnTo>
                      <a:pt x="851" y="393"/>
                    </a:lnTo>
                    <a:lnTo>
                      <a:pt x="851" y="411"/>
                    </a:lnTo>
                    <a:lnTo>
                      <a:pt x="771" y="411"/>
                    </a:lnTo>
                    <a:lnTo>
                      <a:pt x="771" y="269"/>
                    </a:lnTo>
                    <a:close/>
                    <a:moveTo>
                      <a:pt x="633" y="269"/>
                    </a:moveTo>
                    <a:lnTo>
                      <a:pt x="741" y="269"/>
                    </a:lnTo>
                    <a:lnTo>
                      <a:pt x="741" y="287"/>
                    </a:lnTo>
                    <a:lnTo>
                      <a:pt x="697" y="287"/>
                    </a:lnTo>
                    <a:lnTo>
                      <a:pt x="697" y="411"/>
                    </a:lnTo>
                    <a:lnTo>
                      <a:pt x="677" y="411"/>
                    </a:lnTo>
                    <a:lnTo>
                      <a:pt x="677" y="287"/>
                    </a:lnTo>
                    <a:lnTo>
                      <a:pt x="633" y="287"/>
                    </a:lnTo>
                    <a:lnTo>
                      <a:pt x="633" y="269"/>
                    </a:lnTo>
                    <a:close/>
                    <a:moveTo>
                      <a:pt x="494" y="269"/>
                    </a:moveTo>
                    <a:lnTo>
                      <a:pt x="515" y="269"/>
                    </a:lnTo>
                    <a:lnTo>
                      <a:pt x="515" y="380"/>
                    </a:lnTo>
                    <a:lnTo>
                      <a:pt x="515" y="380"/>
                    </a:lnTo>
                    <a:lnTo>
                      <a:pt x="582" y="269"/>
                    </a:lnTo>
                    <a:lnTo>
                      <a:pt x="603" y="269"/>
                    </a:lnTo>
                    <a:lnTo>
                      <a:pt x="603" y="411"/>
                    </a:lnTo>
                    <a:lnTo>
                      <a:pt x="582" y="411"/>
                    </a:lnTo>
                    <a:lnTo>
                      <a:pt x="582" y="302"/>
                    </a:lnTo>
                    <a:lnTo>
                      <a:pt x="582" y="302"/>
                    </a:lnTo>
                    <a:lnTo>
                      <a:pt x="516" y="411"/>
                    </a:lnTo>
                    <a:lnTo>
                      <a:pt x="494" y="411"/>
                    </a:lnTo>
                    <a:lnTo>
                      <a:pt x="494" y="269"/>
                    </a:lnTo>
                    <a:close/>
                    <a:moveTo>
                      <a:pt x="359" y="269"/>
                    </a:moveTo>
                    <a:lnTo>
                      <a:pt x="447" y="269"/>
                    </a:lnTo>
                    <a:lnTo>
                      <a:pt x="447" y="411"/>
                    </a:lnTo>
                    <a:lnTo>
                      <a:pt x="427" y="411"/>
                    </a:lnTo>
                    <a:lnTo>
                      <a:pt x="427" y="287"/>
                    </a:lnTo>
                    <a:lnTo>
                      <a:pt x="380" y="287"/>
                    </a:lnTo>
                    <a:lnTo>
                      <a:pt x="380" y="328"/>
                    </a:lnTo>
                    <a:lnTo>
                      <a:pt x="380" y="342"/>
                    </a:lnTo>
                    <a:lnTo>
                      <a:pt x="379" y="357"/>
                    </a:lnTo>
                    <a:lnTo>
                      <a:pt x="378" y="371"/>
                    </a:lnTo>
                    <a:lnTo>
                      <a:pt x="374" y="384"/>
                    </a:lnTo>
                    <a:lnTo>
                      <a:pt x="370" y="396"/>
                    </a:lnTo>
                    <a:lnTo>
                      <a:pt x="363" y="406"/>
                    </a:lnTo>
                    <a:lnTo>
                      <a:pt x="354" y="411"/>
                    </a:lnTo>
                    <a:lnTo>
                      <a:pt x="341" y="413"/>
                    </a:lnTo>
                    <a:lnTo>
                      <a:pt x="335" y="413"/>
                    </a:lnTo>
                    <a:lnTo>
                      <a:pt x="329" y="412"/>
                    </a:lnTo>
                    <a:lnTo>
                      <a:pt x="325" y="411"/>
                    </a:lnTo>
                    <a:lnTo>
                      <a:pt x="325" y="394"/>
                    </a:lnTo>
                    <a:lnTo>
                      <a:pt x="329" y="395"/>
                    </a:lnTo>
                    <a:lnTo>
                      <a:pt x="334" y="395"/>
                    </a:lnTo>
                    <a:lnTo>
                      <a:pt x="338" y="396"/>
                    </a:lnTo>
                    <a:lnTo>
                      <a:pt x="345" y="393"/>
                    </a:lnTo>
                    <a:lnTo>
                      <a:pt x="351" y="386"/>
                    </a:lnTo>
                    <a:lnTo>
                      <a:pt x="355" y="376"/>
                    </a:lnTo>
                    <a:lnTo>
                      <a:pt x="357" y="363"/>
                    </a:lnTo>
                    <a:lnTo>
                      <a:pt x="359" y="349"/>
                    </a:lnTo>
                    <a:lnTo>
                      <a:pt x="359" y="334"/>
                    </a:lnTo>
                    <a:lnTo>
                      <a:pt x="359" y="321"/>
                    </a:lnTo>
                    <a:lnTo>
                      <a:pt x="359" y="269"/>
                    </a:lnTo>
                    <a:close/>
                    <a:moveTo>
                      <a:pt x="18" y="269"/>
                    </a:moveTo>
                    <a:lnTo>
                      <a:pt x="126" y="269"/>
                    </a:lnTo>
                    <a:lnTo>
                      <a:pt x="126" y="411"/>
                    </a:lnTo>
                    <a:lnTo>
                      <a:pt x="105" y="411"/>
                    </a:lnTo>
                    <a:lnTo>
                      <a:pt x="105" y="287"/>
                    </a:lnTo>
                    <a:lnTo>
                      <a:pt x="37" y="287"/>
                    </a:lnTo>
                    <a:lnTo>
                      <a:pt x="37" y="411"/>
                    </a:lnTo>
                    <a:lnTo>
                      <a:pt x="18" y="411"/>
                    </a:lnTo>
                    <a:lnTo>
                      <a:pt x="18" y="269"/>
                    </a:lnTo>
                    <a:close/>
                    <a:moveTo>
                      <a:pt x="1658" y="267"/>
                    </a:moveTo>
                    <a:lnTo>
                      <a:pt x="1674" y="268"/>
                    </a:lnTo>
                    <a:lnTo>
                      <a:pt x="1689" y="273"/>
                    </a:lnTo>
                    <a:lnTo>
                      <a:pt x="1688" y="293"/>
                    </a:lnTo>
                    <a:lnTo>
                      <a:pt x="1674" y="287"/>
                    </a:lnTo>
                    <a:lnTo>
                      <a:pt x="1658" y="284"/>
                    </a:lnTo>
                    <a:lnTo>
                      <a:pt x="1640" y="288"/>
                    </a:lnTo>
                    <a:lnTo>
                      <a:pt x="1625" y="295"/>
                    </a:lnTo>
                    <a:lnTo>
                      <a:pt x="1614" y="307"/>
                    </a:lnTo>
                    <a:lnTo>
                      <a:pt x="1607" y="322"/>
                    </a:lnTo>
                    <a:lnTo>
                      <a:pt x="1605" y="340"/>
                    </a:lnTo>
                    <a:lnTo>
                      <a:pt x="1607" y="358"/>
                    </a:lnTo>
                    <a:lnTo>
                      <a:pt x="1614" y="375"/>
                    </a:lnTo>
                    <a:lnTo>
                      <a:pt x="1626" y="385"/>
                    </a:lnTo>
                    <a:lnTo>
                      <a:pt x="1641" y="393"/>
                    </a:lnTo>
                    <a:lnTo>
                      <a:pt x="1658" y="396"/>
                    </a:lnTo>
                    <a:lnTo>
                      <a:pt x="1669" y="395"/>
                    </a:lnTo>
                    <a:lnTo>
                      <a:pt x="1680" y="393"/>
                    </a:lnTo>
                    <a:lnTo>
                      <a:pt x="1688" y="388"/>
                    </a:lnTo>
                    <a:lnTo>
                      <a:pt x="1689" y="409"/>
                    </a:lnTo>
                    <a:lnTo>
                      <a:pt x="1678" y="412"/>
                    </a:lnTo>
                    <a:lnTo>
                      <a:pt x="1667" y="413"/>
                    </a:lnTo>
                    <a:lnTo>
                      <a:pt x="1657" y="413"/>
                    </a:lnTo>
                    <a:lnTo>
                      <a:pt x="1637" y="411"/>
                    </a:lnTo>
                    <a:lnTo>
                      <a:pt x="1618" y="405"/>
                    </a:lnTo>
                    <a:lnTo>
                      <a:pt x="1603" y="394"/>
                    </a:lnTo>
                    <a:lnTo>
                      <a:pt x="1592" y="379"/>
                    </a:lnTo>
                    <a:lnTo>
                      <a:pt x="1585" y="361"/>
                    </a:lnTo>
                    <a:lnTo>
                      <a:pt x="1583" y="339"/>
                    </a:lnTo>
                    <a:lnTo>
                      <a:pt x="1585" y="319"/>
                    </a:lnTo>
                    <a:lnTo>
                      <a:pt x="1593" y="302"/>
                    </a:lnTo>
                    <a:lnTo>
                      <a:pt x="1603" y="287"/>
                    </a:lnTo>
                    <a:lnTo>
                      <a:pt x="1618" y="276"/>
                    </a:lnTo>
                    <a:lnTo>
                      <a:pt x="1637" y="269"/>
                    </a:lnTo>
                    <a:lnTo>
                      <a:pt x="1658" y="267"/>
                    </a:lnTo>
                    <a:close/>
                    <a:moveTo>
                      <a:pt x="232" y="267"/>
                    </a:moveTo>
                    <a:lnTo>
                      <a:pt x="252" y="269"/>
                    </a:lnTo>
                    <a:lnTo>
                      <a:pt x="269" y="277"/>
                    </a:lnTo>
                    <a:lnTo>
                      <a:pt x="282" y="288"/>
                    </a:lnTo>
                    <a:lnTo>
                      <a:pt x="292" y="303"/>
                    </a:lnTo>
                    <a:lnTo>
                      <a:pt x="298" y="320"/>
                    </a:lnTo>
                    <a:lnTo>
                      <a:pt x="300" y="340"/>
                    </a:lnTo>
                    <a:lnTo>
                      <a:pt x="298" y="361"/>
                    </a:lnTo>
                    <a:lnTo>
                      <a:pt x="292" y="378"/>
                    </a:lnTo>
                    <a:lnTo>
                      <a:pt x="282" y="393"/>
                    </a:lnTo>
                    <a:lnTo>
                      <a:pt x="269" y="405"/>
                    </a:lnTo>
                    <a:lnTo>
                      <a:pt x="252" y="411"/>
                    </a:lnTo>
                    <a:lnTo>
                      <a:pt x="232" y="413"/>
                    </a:lnTo>
                    <a:lnTo>
                      <a:pt x="213" y="411"/>
                    </a:lnTo>
                    <a:lnTo>
                      <a:pt x="195" y="405"/>
                    </a:lnTo>
                    <a:lnTo>
                      <a:pt x="182" y="393"/>
                    </a:lnTo>
                    <a:lnTo>
                      <a:pt x="172" y="378"/>
                    </a:lnTo>
                    <a:lnTo>
                      <a:pt x="167" y="361"/>
                    </a:lnTo>
                    <a:lnTo>
                      <a:pt x="164" y="340"/>
                    </a:lnTo>
                    <a:lnTo>
                      <a:pt x="167" y="320"/>
                    </a:lnTo>
                    <a:lnTo>
                      <a:pt x="172" y="303"/>
                    </a:lnTo>
                    <a:lnTo>
                      <a:pt x="182" y="288"/>
                    </a:lnTo>
                    <a:lnTo>
                      <a:pt x="195" y="277"/>
                    </a:lnTo>
                    <a:lnTo>
                      <a:pt x="213" y="269"/>
                    </a:lnTo>
                    <a:lnTo>
                      <a:pt x="232" y="267"/>
                    </a:lnTo>
                    <a:close/>
                    <a:moveTo>
                      <a:pt x="2052" y="236"/>
                    </a:moveTo>
                    <a:lnTo>
                      <a:pt x="2059" y="241"/>
                    </a:lnTo>
                    <a:lnTo>
                      <a:pt x="2068" y="243"/>
                    </a:lnTo>
                    <a:lnTo>
                      <a:pt x="2077" y="244"/>
                    </a:lnTo>
                    <a:lnTo>
                      <a:pt x="2087" y="243"/>
                    </a:lnTo>
                    <a:lnTo>
                      <a:pt x="2096" y="241"/>
                    </a:lnTo>
                    <a:lnTo>
                      <a:pt x="2103" y="236"/>
                    </a:lnTo>
                    <a:lnTo>
                      <a:pt x="2106" y="254"/>
                    </a:lnTo>
                    <a:lnTo>
                      <a:pt x="2097" y="257"/>
                    </a:lnTo>
                    <a:lnTo>
                      <a:pt x="2087" y="259"/>
                    </a:lnTo>
                    <a:lnTo>
                      <a:pt x="2077" y="260"/>
                    </a:lnTo>
                    <a:lnTo>
                      <a:pt x="2068" y="259"/>
                    </a:lnTo>
                    <a:lnTo>
                      <a:pt x="2058" y="257"/>
                    </a:lnTo>
                    <a:lnTo>
                      <a:pt x="2049" y="254"/>
                    </a:lnTo>
                    <a:lnTo>
                      <a:pt x="2052" y="236"/>
                    </a:lnTo>
                    <a:close/>
                    <a:moveTo>
                      <a:pt x="199" y="50"/>
                    </a:moveTo>
                    <a:lnTo>
                      <a:pt x="185" y="52"/>
                    </a:lnTo>
                    <a:lnTo>
                      <a:pt x="173" y="57"/>
                    </a:lnTo>
                    <a:lnTo>
                      <a:pt x="163" y="67"/>
                    </a:lnTo>
                    <a:lnTo>
                      <a:pt x="157" y="78"/>
                    </a:lnTo>
                    <a:lnTo>
                      <a:pt x="154" y="92"/>
                    </a:lnTo>
                    <a:lnTo>
                      <a:pt x="152" y="105"/>
                    </a:lnTo>
                    <a:lnTo>
                      <a:pt x="153" y="119"/>
                    </a:lnTo>
                    <a:lnTo>
                      <a:pt x="157" y="132"/>
                    </a:lnTo>
                    <a:lnTo>
                      <a:pt x="163" y="143"/>
                    </a:lnTo>
                    <a:lnTo>
                      <a:pt x="172" y="153"/>
                    </a:lnTo>
                    <a:lnTo>
                      <a:pt x="184" y="158"/>
                    </a:lnTo>
                    <a:lnTo>
                      <a:pt x="199" y="160"/>
                    </a:lnTo>
                    <a:lnTo>
                      <a:pt x="214" y="158"/>
                    </a:lnTo>
                    <a:lnTo>
                      <a:pt x="225" y="153"/>
                    </a:lnTo>
                    <a:lnTo>
                      <a:pt x="234" y="143"/>
                    </a:lnTo>
                    <a:lnTo>
                      <a:pt x="240" y="132"/>
                    </a:lnTo>
                    <a:lnTo>
                      <a:pt x="244" y="119"/>
                    </a:lnTo>
                    <a:lnTo>
                      <a:pt x="245" y="105"/>
                    </a:lnTo>
                    <a:lnTo>
                      <a:pt x="244" y="92"/>
                    </a:lnTo>
                    <a:lnTo>
                      <a:pt x="240" y="78"/>
                    </a:lnTo>
                    <a:lnTo>
                      <a:pt x="234" y="67"/>
                    </a:lnTo>
                    <a:lnTo>
                      <a:pt x="224" y="57"/>
                    </a:lnTo>
                    <a:lnTo>
                      <a:pt x="213" y="52"/>
                    </a:lnTo>
                    <a:lnTo>
                      <a:pt x="199" y="50"/>
                    </a:lnTo>
                    <a:close/>
                    <a:moveTo>
                      <a:pt x="938" y="35"/>
                    </a:moveTo>
                    <a:lnTo>
                      <a:pt x="958" y="35"/>
                    </a:lnTo>
                    <a:lnTo>
                      <a:pt x="958" y="145"/>
                    </a:lnTo>
                    <a:lnTo>
                      <a:pt x="958" y="145"/>
                    </a:lnTo>
                    <a:lnTo>
                      <a:pt x="1026" y="35"/>
                    </a:lnTo>
                    <a:lnTo>
                      <a:pt x="1046" y="35"/>
                    </a:lnTo>
                    <a:lnTo>
                      <a:pt x="1046" y="176"/>
                    </a:lnTo>
                    <a:lnTo>
                      <a:pt x="1026" y="176"/>
                    </a:lnTo>
                    <a:lnTo>
                      <a:pt x="1026" y="66"/>
                    </a:lnTo>
                    <a:lnTo>
                      <a:pt x="1026" y="66"/>
                    </a:lnTo>
                    <a:lnTo>
                      <a:pt x="959" y="176"/>
                    </a:lnTo>
                    <a:lnTo>
                      <a:pt x="938" y="176"/>
                    </a:lnTo>
                    <a:lnTo>
                      <a:pt x="938" y="35"/>
                    </a:lnTo>
                    <a:close/>
                    <a:moveTo>
                      <a:pt x="783" y="35"/>
                    </a:moveTo>
                    <a:lnTo>
                      <a:pt x="803" y="35"/>
                    </a:lnTo>
                    <a:lnTo>
                      <a:pt x="803" y="145"/>
                    </a:lnTo>
                    <a:lnTo>
                      <a:pt x="803" y="145"/>
                    </a:lnTo>
                    <a:lnTo>
                      <a:pt x="871" y="35"/>
                    </a:lnTo>
                    <a:lnTo>
                      <a:pt x="891" y="35"/>
                    </a:lnTo>
                    <a:lnTo>
                      <a:pt x="891" y="176"/>
                    </a:lnTo>
                    <a:lnTo>
                      <a:pt x="871" y="176"/>
                    </a:lnTo>
                    <a:lnTo>
                      <a:pt x="871" y="66"/>
                    </a:lnTo>
                    <a:lnTo>
                      <a:pt x="871" y="66"/>
                    </a:lnTo>
                    <a:lnTo>
                      <a:pt x="804" y="176"/>
                    </a:lnTo>
                    <a:lnTo>
                      <a:pt x="783" y="176"/>
                    </a:lnTo>
                    <a:lnTo>
                      <a:pt x="783" y="35"/>
                    </a:lnTo>
                    <a:close/>
                    <a:moveTo>
                      <a:pt x="639" y="35"/>
                    </a:moveTo>
                    <a:lnTo>
                      <a:pt x="658" y="35"/>
                    </a:lnTo>
                    <a:lnTo>
                      <a:pt x="658" y="97"/>
                    </a:lnTo>
                    <a:lnTo>
                      <a:pt x="719" y="35"/>
                    </a:lnTo>
                    <a:lnTo>
                      <a:pt x="746" y="35"/>
                    </a:lnTo>
                    <a:lnTo>
                      <a:pt x="680" y="101"/>
                    </a:lnTo>
                    <a:lnTo>
                      <a:pt x="752" y="176"/>
                    </a:lnTo>
                    <a:lnTo>
                      <a:pt x="722" y="176"/>
                    </a:lnTo>
                    <a:lnTo>
                      <a:pt x="658" y="107"/>
                    </a:lnTo>
                    <a:lnTo>
                      <a:pt x="658" y="176"/>
                    </a:lnTo>
                    <a:lnTo>
                      <a:pt x="639" y="176"/>
                    </a:lnTo>
                    <a:lnTo>
                      <a:pt x="639" y="35"/>
                    </a:lnTo>
                    <a:close/>
                    <a:moveTo>
                      <a:pt x="305" y="35"/>
                    </a:moveTo>
                    <a:lnTo>
                      <a:pt x="338" y="35"/>
                    </a:lnTo>
                    <a:lnTo>
                      <a:pt x="383" y="152"/>
                    </a:lnTo>
                    <a:lnTo>
                      <a:pt x="426" y="35"/>
                    </a:lnTo>
                    <a:lnTo>
                      <a:pt x="460" y="35"/>
                    </a:lnTo>
                    <a:lnTo>
                      <a:pt x="460" y="176"/>
                    </a:lnTo>
                    <a:lnTo>
                      <a:pt x="440" y="176"/>
                    </a:lnTo>
                    <a:lnTo>
                      <a:pt x="440" y="53"/>
                    </a:lnTo>
                    <a:lnTo>
                      <a:pt x="439" y="53"/>
                    </a:lnTo>
                    <a:lnTo>
                      <a:pt x="392" y="176"/>
                    </a:lnTo>
                    <a:lnTo>
                      <a:pt x="372" y="176"/>
                    </a:lnTo>
                    <a:lnTo>
                      <a:pt x="325" y="53"/>
                    </a:lnTo>
                    <a:lnTo>
                      <a:pt x="325" y="53"/>
                    </a:lnTo>
                    <a:lnTo>
                      <a:pt x="325" y="176"/>
                    </a:lnTo>
                    <a:lnTo>
                      <a:pt x="305" y="176"/>
                    </a:lnTo>
                    <a:lnTo>
                      <a:pt x="305" y="35"/>
                    </a:lnTo>
                    <a:close/>
                    <a:moveTo>
                      <a:pt x="0" y="35"/>
                    </a:moveTo>
                    <a:lnTo>
                      <a:pt x="109" y="35"/>
                    </a:lnTo>
                    <a:lnTo>
                      <a:pt x="109" y="52"/>
                    </a:lnTo>
                    <a:lnTo>
                      <a:pt x="65" y="52"/>
                    </a:lnTo>
                    <a:lnTo>
                      <a:pt x="65" y="176"/>
                    </a:lnTo>
                    <a:lnTo>
                      <a:pt x="44" y="176"/>
                    </a:lnTo>
                    <a:lnTo>
                      <a:pt x="44" y="52"/>
                    </a:lnTo>
                    <a:lnTo>
                      <a:pt x="0" y="52"/>
                    </a:lnTo>
                    <a:lnTo>
                      <a:pt x="0" y="35"/>
                    </a:lnTo>
                    <a:close/>
                    <a:moveTo>
                      <a:pt x="573" y="31"/>
                    </a:moveTo>
                    <a:lnTo>
                      <a:pt x="589" y="33"/>
                    </a:lnTo>
                    <a:lnTo>
                      <a:pt x="604" y="38"/>
                    </a:lnTo>
                    <a:lnTo>
                      <a:pt x="603" y="57"/>
                    </a:lnTo>
                    <a:lnTo>
                      <a:pt x="589" y="52"/>
                    </a:lnTo>
                    <a:lnTo>
                      <a:pt x="574" y="50"/>
                    </a:lnTo>
                    <a:lnTo>
                      <a:pt x="555" y="52"/>
                    </a:lnTo>
                    <a:lnTo>
                      <a:pt x="540" y="60"/>
                    </a:lnTo>
                    <a:lnTo>
                      <a:pt x="529" y="72"/>
                    </a:lnTo>
                    <a:lnTo>
                      <a:pt x="521" y="87"/>
                    </a:lnTo>
                    <a:lnTo>
                      <a:pt x="519" y="105"/>
                    </a:lnTo>
                    <a:lnTo>
                      <a:pt x="521" y="124"/>
                    </a:lnTo>
                    <a:lnTo>
                      <a:pt x="530" y="139"/>
                    </a:lnTo>
                    <a:lnTo>
                      <a:pt x="540" y="150"/>
                    </a:lnTo>
                    <a:lnTo>
                      <a:pt x="555" y="158"/>
                    </a:lnTo>
                    <a:lnTo>
                      <a:pt x="573" y="160"/>
                    </a:lnTo>
                    <a:lnTo>
                      <a:pt x="583" y="160"/>
                    </a:lnTo>
                    <a:lnTo>
                      <a:pt x="594" y="157"/>
                    </a:lnTo>
                    <a:lnTo>
                      <a:pt x="604" y="154"/>
                    </a:lnTo>
                    <a:lnTo>
                      <a:pt x="605" y="173"/>
                    </a:lnTo>
                    <a:lnTo>
                      <a:pt x="593" y="177"/>
                    </a:lnTo>
                    <a:lnTo>
                      <a:pt x="582" y="178"/>
                    </a:lnTo>
                    <a:lnTo>
                      <a:pt x="573" y="178"/>
                    </a:lnTo>
                    <a:lnTo>
                      <a:pt x="551" y="176"/>
                    </a:lnTo>
                    <a:lnTo>
                      <a:pt x="533" y="170"/>
                    </a:lnTo>
                    <a:lnTo>
                      <a:pt x="518" y="158"/>
                    </a:lnTo>
                    <a:lnTo>
                      <a:pt x="507" y="144"/>
                    </a:lnTo>
                    <a:lnTo>
                      <a:pt x="500" y="126"/>
                    </a:lnTo>
                    <a:lnTo>
                      <a:pt x="498" y="104"/>
                    </a:lnTo>
                    <a:lnTo>
                      <a:pt x="500" y="84"/>
                    </a:lnTo>
                    <a:lnTo>
                      <a:pt x="507" y="66"/>
                    </a:lnTo>
                    <a:lnTo>
                      <a:pt x="519" y="52"/>
                    </a:lnTo>
                    <a:lnTo>
                      <a:pt x="534" y="41"/>
                    </a:lnTo>
                    <a:lnTo>
                      <a:pt x="552" y="34"/>
                    </a:lnTo>
                    <a:lnTo>
                      <a:pt x="573" y="31"/>
                    </a:lnTo>
                    <a:close/>
                    <a:moveTo>
                      <a:pt x="199" y="31"/>
                    </a:moveTo>
                    <a:lnTo>
                      <a:pt x="219" y="35"/>
                    </a:lnTo>
                    <a:lnTo>
                      <a:pt x="235" y="41"/>
                    </a:lnTo>
                    <a:lnTo>
                      <a:pt x="249" y="53"/>
                    </a:lnTo>
                    <a:lnTo>
                      <a:pt x="259" y="68"/>
                    </a:lnTo>
                    <a:lnTo>
                      <a:pt x="265" y="85"/>
                    </a:lnTo>
                    <a:lnTo>
                      <a:pt x="267" y="105"/>
                    </a:lnTo>
                    <a:lnTo>
                      <a:pt x="265" y="126"/>
                    </a:lnTo>
                    <a:lnTo>
                      <a:pt x="259" y="143"/>
                    </a:lnTo>
                    <a:lnTo>
                      <a:pt x="249" y="158"/>
                    </a:lnTo>
                    <a:lnTo>
                      <a:pt x="235" y="169"/>
                    </a:lnTo>
                    <a:lnTo>
                      <a:pt x="219" y="176"/>
                    </a:lnTo>
                    <a:lnTo>
                      <a:pt x="199" y="178"/>
                    </a:lnTo>
                    <a:lnTo>
                      <a:pt x="178" y="176"/>
                    </a:lnTo>
                    <a:lnTo>
                      <a:pt x="161" y="169"/>
                    </a:lnTo>
                    <a:lnTo>
                      <a:pt x="148" y="158"/>
                    </a:lnTo>
                    <a:lnTo>
                      <a:pt x="139" y="143"/>
                    </a:lnTo>
                    <a:lnTo>
                      <a:pt x="132" y="126"/>
                    </a:lnTo>
                    <a:lnTo>
                      <a:pt x="130" y="105"/>
                    </a:lnTo>
                    <a:lnTo>
                      <a:pt x="132" y="85"/>
                    </a:lnTo>
                    <a:lnTo>
                      <a:pt x="139" y="68"/>
                    </a:lnTo>
                    <a:lnTo>
                      <a:pt x="148" y="53"/>
                    </a:lnTo>
                    <a:lnTo>
                      <a:pt x="162" y="41"/>
                    </a:lnTo>
                    <a:lnTo>
                      <a:pt x="178" y="35"/>
                    </a:lnTo>
                    <a:lnTo>
                      <a:pt x="199" y="31"/>
                    </a:lnTo>
                    <a:close/>
                    <a:moveTo>
                      <a:pt x="967" y="0"/>
                    </a:moveTo>
                    <a:lnTo>
                      <a:pt x="973" y="5"/>
                    </a:lnTo>
                    <a:lnTo>
                      <a:pt x="983" y="8"/>
                    </a:lnTo>
                    <a:lnTo>
                      <a:pt x="992" y="9"/>
                    </a:lnTo>
                    <a:lnTo>
                      <a:pt x="1001" y="8"/>
                    </a:lnTo>
                    <a:lnTo>
                      <a:pt x="1011" y="5"/>
                    </a:lnTo>
                    <a:lnTo>
                      <a:pt x="1017" y="0"/>
                    </a:lnTo>
                    <a:lnTo>
                      <a:pt x="1021" y="19"/>
                    </a:lnTo>
                    <a:lnTo>
                      <a:pt x="1013" y="22"/>
                    </a:lnTo>
                    <a:lnTo>
                      <a:pt x="1001" y="24"/>
                    </a:lnTo>
                    <a:lnTo>
                      <a:pt x="992" y="24"/>
                    </a:lnTo>
                    <a:lnTo>
                      <a:pt x="983" y="24"/>
                    </a:lnTo>
                    <a:lnTo>
                      <a:pt x="972" y="22"/>
                    </a:lnTo>
                    <a:lnTo>
                      <a:pt x="965" y="19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grpSp>
            <p:nvGrpSpPr>
              <p:cNvPr id="24" name="Group 34"/>
              <p:cNvGrpSpPr>
                <a:grpSpLocks noChangeAspect="1"/>
              </p:cNvGrpSpPr>
              <p:nvPr/>
            </p:nvGrpSpPr>
            <p:grpSpPr bwMode="auto">
              <a:xfrm>
                <a:off x="543276" y="545242"/>
                <a:ext cx="421345" cy="421345"/>
                <a:chOff x="1099" y="205"/>
                <a:chExt cx="340" cy="340"/>
              </a:xfrm>
            </p:grpSpPr>
            <p:sp>
              <p:nvSpPr>
                <p:cNvPr id="25" name="Freeform 38"/>
                <p:cNvSpPr>
                  <a:spLocks noEditPoints="1"/>
                </p:cNvSpPr>
                <p:nvPr/>
              </p:nvSpPr>
              <p:spPr bwMode="auto">
                <a:xfrm>
                  <a:off x="1099" y="325"/>
                  <a:ext cx="341" cy="218"/>
                </a:xfrm>
                <a:custGeom>
                  <a:avLst/>
                  <a:gdLst>
                    <a:gd name="T0" fmla="*/ 240 w 680"/>
                    <a:gd name="T1" fmla="*/ 240 h 441"/>
                    <a:gd name="T2" fmla="*/ 440 w 680"/>
                    <a:gd name="T3" fmla="*/ 240 h 441"/>
                    <a:gd name="T4" fmla="*/ 440 w 680"/>
                    <a:gd name="T5" fmla="*/ 441 h 441"/>
                    <a:gd name="T6" fmla="*/ 240 w 680"/>
                    <a:gd name="T7" fmla="*/ 441 h 441"/>
                    <a:gd name="T8" fmla="*/ 240 w 680"/>
                    <a:gd name="T9" fmla="*/ 240 h 441"/>
                    <a:gd name="T10" fmla="*/ 480 w 680"/>
                    <a:gd name="T11" fmla="*/ 0 h 441"/>
                    <a:gd name="T12" fmla="*/ 680 w 680"/>
                    <a:gd name="T13" fmla="*/ 0 h 441"/>
                    <a:gd name="T14" fmla="*/ 680 w 680"/>
                    <a:gd name="T15" fmla="*/ 441 h 441"/>
                    <a:gd name="T16" fmla="*/ 480 w 680"/>
                    <a:gd name="T17" fmla="*/ 441 h 441"/>
                    <a:gd name="T18" fmla="*/ 480 w 680"/>
                    <a:gd name="T19" fmla="*/ 0 h 441"/>
                    <a:gd name="T20" fmla="*/ 0 w 680"/>
                    <a:gd name="T21" fmla="*/ 0 h 441"/>
                    <a:gd name="T22" fmla="*/ 200 w 680"/>
                    <a:gd name="T23" fmla="*/ 0 h 441"/>
                    <a:gd name="T24" fmla="*/ 200 w 680"/>
                    <a:gd name="T25" fmla="*/ 441 h 441"/>
                    <a:gd name="T26" fmla="*/ 0 w 680"/>
                    <a:gd name="T27" fmla="*/ 441 h 441"/>
                    <a:gd name="T28" fmla="*/ 0 w 680"/>
                    <a:gd name="T29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80" h="441">
                      <a:moveTo>
                        <a:pt x="240" y="240"/>
                      </a:moveTo>
                      <a:lnTo>
                        <a:pt x="440" y="240"/>
                      </a:lnTo>
                      <a:lnTo>
                        <a:pt x="440" y="441"/>
                      </a:lnTo>
                      <a:lnTo>
                        <a:pt x="240" y="441"/>
                      </a:lnTo>
                      <a:lnTo>
                        <a:pt x="240" y="240"/>
                      </a:lnTo>
                      <a:close/>
                      <a:moveTo>
                        <a:pt x="480" y="0"/>
                      </a:moveTo>
                      <a:lnTo>
                        <a:pt x="680" y="0"/>
                      </a:lnTo>
                      <a:lnTo>
                        <a:pt x="680" y="441"/>
                      </a:lnTo>
                      <a:lnTo>
                        <a:pt x="480" y="441"/>
                      </a:lnTo>
                      <a:lnTo>
                        <a:pt x="480" y="0"/>
                      </a:lnTo>
                      <a:close/>
                      <a:moveTo>
                        <a:pt x="0" y="0"/>
                      </a:moveTo>
                      <a:lnTo>
                        <a:pt x="200" y="0"/>
                      </a:lnTo>
                      <a:lnTo>
                        <a:pt x="200" y="441"/>
                      </a:lnTo>
                      <a:lnTo>
                        <a:pt x="0" y="4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baseline="-25000"/>
                </a:p>
              </p:txBody>
            </p:sp>
            <p:sp>
              <p:nvSpPr>
                <p:cNvPr id="28" name="Freeform 39"/>
                <p:cNvSpPr>
                  <a:spLocks noEditPoints="1"/>
                </p:cNvSpPr>
                <p:nvPr/>
              </p:nvSpPr>
              <p:spPr bwMode="auto">
                <a:xfrm>
                  <a:off x="1099" y="205"/>
                  <a:ext cx="340" cy="220"/>
                </a:xfrm>
                <a:custGeom>
                  <a:avLst/>
                  <a:gdLst>
                    <a:gd name="T0" fmla="*/ 30 w 680"/>
                    <a:gd name="T1" fmla="*/ 0 h 441"/>
                    <a:gd name="T2" fmla="*/ 43 w 680"/>
                    <a:gd name="T3" fmla="*/ 0 h 441"/>
                    <a:gd name="T4" fmla="*/ 43 w 680"/>
                    <a:gd name="T5" fmla="*/ 12 h 441"/>
                    <a:gd name="T6" fmla="*/ 30 w 680"/>
                    <a:gd name="T7" fmla="*/ 12 h 441"/>
                    <a:gd name="T8" fmla="*/ 30 w 680"/>
                    <a:gd name="T9" fmla="*/ 0 h 441"/>
                    <a:gd name="T10" fmla="*/ 15 w 680"/>
                    <a:gd name="T11" fmla="*/ 0 h 441"/>
                    <a:gd name="T12" fmla="*/ 28 w 680"/>
                    <a:gd name="T13" fmla="*/ 0 h 441"/>
                    <a:gd name="T14" fmla="*/ 28 w 680"/>
                    <a:gd name="T15" fmla="*/ 27 h 441"/>
                    <a:gd name="T16" fmla="*/ 15 w 680"/>
                    <a:gd name="T17" fmla="*/ 27 h 441"/>
                    <a:gd name="T18" fmla="*/ 15 w 680"/>
                    <a:gd name="T19" fmla="*/ 0 h 441"/>
                    <a:gd name="T20" fmla="*/ 0 w 680"/>
                    <a:gd name="T21" fmla="*/ 0 h 441"/>
                    <a:gd name="T22" fmla="*/ 13 w 680"/>
                    <a:gd name="T23" fmla="*/ 0 h 441"/>
                    <a:gd name="T24" fmla="*/ 13 w 680"/>
                    <a:gd name="T25" fmla="*/ 12 h 441"/>
                    <a:gd name="T26" fmla="*/ 0 w 680"/>
                    <a:gd name="T27" fmla="*/ 12 h 441"/>
                    <a:gd name="T28" fmla="*/ 0 w 680"/>
                    <a:gd name="T29" fmla="*/ 0 h 44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80" h="441">
                      <a:moveTo>
                        <a:pt x="480" y="0"/>
                      </a:moveTo>
                      <a:lnTo>
                        <a:pt x="680" y="0"/>
                      </a:lnTo>
                      <a:lnTo>
                        <a:pt x="680" y="201"/>
                      </a:lnTo>
                      <a:lnTo>
                        <a:pt x="480" y="201"/>
                      </a:lnTo>
                      <a:lnTo>
                        <a:pt x="480" y="0"/>
                      </a:lnTo>
                      <a:close/>
                      <a:moveTo>
                        <a:pt x="240" y="0"/>
                      </a:moveTo>
                      <a:lnTo>
                        <a:pt x="440" y="0"/>
                      </a:lnTo>
                      <a:lnTo>
                        <a:pt x="440" y="441"/>
                      </a:lnTo>
                      <a:lnTo>
                        <a:pt x="240" y="441"/>
                      </a:lnTo>
                      <a:lnTo>
                        <a:pt x="240" y="0"/>
                      </a:lnTo>
                      <a:close/>
                      <a:moveTo>
                        <a:pt x="0" y="0"/>
                      </a:moveTo>
                      <a:lnTo>
                        <a:pt x="200" y="0"/>
                      </a:lnTo>
                      <a:lnTo>
                        <a:pt x="200" y="201"/>
                      </a:lnTo>
                      <a:lnTo>
                        <a:pt x="0" y="2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BF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152327" y="720427"/>
            <a:ext cx="3600400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</a:rPr>
              <a:t>Изучение конкурентной среды со стороны российских </a:t>
            </a:r>
            <a:r>
              <a:rPr lang="ru-RU" b="1" dirty="0" smtClean="0">
                <a:solidFill>
                  <a:schemeClr val="tx2"/>
                </a:solidFill>
              </a:rPr>
              <a:t>университетов</a:t>
            </a:r>
            <a:endParaRPr lang="ru-RU" altLang="ru-RU" b="1" dirty="0" smtClean="0">
              <a:solidFill>
                <a:schemeClr val="tx2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447925" y="3888779"/>
            <a:ext cx="2784475" cy="3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278" tIns="34139" rIns="68278" bIns="34139">
            <a:spAutoFit/>
          </a:bodyPr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900" dirty="0" smtClean="0">
                <a:solidFill>
                  <a:srgbClr val="969696"/>
                </a:solidFill>
              </a:rPr>
              <a:t>Открытие сетевой образовательной программы магистерской подготовки</a:t>
            </a:r>
            <a:endParaRPr lang="ru-RU" altLang="en-US" sz="900" dirty="0">
              <a:solidFill>
                <a:srgbClr val="96969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470" y="2223829"/>
            <a:ext cx="296798" cy="296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4544" y="2497549"/>
            <a:ext cx="344613" cy="333731"/>
          </a:xfrm>
          <a:prstGeom prst="rect">
            <a:avLst/>
          </a:prstGeom>
        </p:spPr>
      </p:pic>
      <p:sp>
        <p:nvSpPr>
          <p:cNvPr id="30" name="Shape 119"/>
          <p:cNvSpPr txBox="1"/>
          <p:nvPr/>
        </p:nvSpPr>
        <p:spPr>
          <a:xfrm>
            <a:off x="2781301" y="193249"/>
            <a:ext cx="2880320" cy="3804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ru" sz="1600" b="1" dirty="0">
                <a:latin typeface="+mj-lt"/>
                <a:ea typeface="Times New Roman"/>
                <a:cs typeface="Courier New" panose="02070309020205020404" pitchFamily="49" charset="0"/>
                <a:sym typeface="Times New Roman"/>
              </a:rPr>
              <a:t>Цифровой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11182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1370</Words>
  <Application>Microsoft Office PowerPoint</Application>
  <PresentationFormat>Произвольный</PresentationFormat>
  <Paragraphs>310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NotoSans</vt:lpstr>
      <vt:lpstr>Symbol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Holding "Digest"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unexx@rambler.ru</cp:lastModifiedBy>
  <cp:revision>142</cp:revision>
  <dcterms:created xsi:type="dcterms:W3CDTF">2015-03-13T05:37:25Z</dcterms:created>
  <dcterms:modified xsi:type="dcterms:W3CDTF">2018-05-22T16:29:18Z</dcterms:modified>
</cp:coreProperties>
</file>