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4630400" cy="8229600"/>
  <p:notesSz cx="8229600" cy="14630400"/>
  <p:embeddedFontLst>
    <p:embeddedFont>
      <p:font typeface="DM Sans" panose="020B0604020202020204" charset="0"/>
      <p:regular r:id="rId18"/>
    </p:embeddedFont>
    <p:embeddedFont>
      <p:font typeface="Libre Baskerville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5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348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hervachm@tpu.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55915"/>
            <a:ext cx="7556421" cy="42526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00" b="1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Проект ENTER </a:t>
            </a:r>
            <a:endParaRPr lang="ru-RU" sz="4400" b="1" dirty="0" smtClean="0">
              <a:solidFill>
                <a:srgbClr val="5C4E3D"/>
              </a:solidFill>
              <a:latin typeface="Libre Baskerville" pitchFamily="34" charset="0"/>
              <a:ea typeface="Libre Baskerville" pitchFamily="34" charset="-122"/>
              <a:cs typeface="Libre Baskerville" pitchFamily="34" charset="-120"/>
            </a:endParaRPr>
          </a:p>
          <a:p>
            <a:pPr marL="0" indent="0" algn="ctr">
              <a:lnSpc>
                <a:spcPts val="5550"/>
              </a:lnSpc>
              <a:buNone/>
            </a:pPr>
            <a:r>
              <a:rPr lang="en-US" sz="4400" dirty="0" err="1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как</a:t>
            </a:r>
            <a:r>
              <a:rPr lang="en-US" sz="4400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4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элемент системы повышения квалификации ППС, нацеленной на результативность обучения студентов</a:t>
            </a:r>
            <a:endParaRPr lang="en-US" sz="4400" dirty="0"/>
          </a:p>
        </p:txBody>
      </p:sp>
      <p:sp>
        <p:nvSpPr>
          <p:cNvPr id="5" name="Text 2"/>
          <p:cNvSpPr/>
          <p:nvPr/>
        </p:nvSpPr>
        <p:spPr>
          <a:xfrm>
            <a:off x="6280190" y="586680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Червач М.Ю. </a:t>
            </a: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| ведущий эксперт УНЦ САУ | </a:t>
            </a:r>
            <a:endParaRPr lang="ru-RU" sz="2000" dirty="0" smtClean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>
              <a:lnSpc>
                <a:spcPts val="2850"/>
              </a:lnSpc>
            </a:pPr>
            <a:r>
              <a:rPr lang="en-US" sz="200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Томский</a:t>
            </a:r>
            <a:r>
              <a:rPr lang="en-US" sz="200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20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политехнический</a:t>
            </a: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200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университет</a:t>
            </a:r>
            <a:r>
              <a:rPr lang="ru-RU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200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|</a:t>
            </a:r>
            <a:r>
              <a:rPr lang="ru-RU" sz="200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АИОР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280190" y="684776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Похолков Ю.П. </a:t>
            </a: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| д.т.н., руководитель УНЦ САУ | </a:t>
            </a:r>
            <a:endParaRPr lang="ru-RU" sz="2000" dirty="0" smtClean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>
              <a:lnSpc>
                <a:spcPts val="2850"/>
              </a:lnSpc>
            </a:pPr>
            <a:r>
              <a:rPr lang="en-US" sz="200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Томский</a:t>
            </a:r>
            <a:r>
              <a:rPr lang="en-US" sz="200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20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политехнический</a:t>
            </a: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200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университет</a:t>
            </a:r>
            <a:r>
              <a:rPr lang="ru-RU" sz="200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200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|</a:t>
            </a:r>
            <a:r>
              <a:rPr lang="ru-RU" sz="200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АИОР</a:t>
            </a:r>
            <a:endParaRPr lang="en-US" sz="2000" dirty="0" smtClean="0"/>
          </a:p>
          <a:p>
            <a:pPr marL="0" indent="0" algn="l">
              <a:lnSpc>
                <a:spcPts val="2850"/>
              </a:lnSpc>
              <a:buNone/>
            </a:pPr>
            <a:endParaRPr lang="en-US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12842" y="7716253"/>
            <a:ext cx="2117558" cy="513347"/>
          </a:xfrm>
          <a:prstGeom prst="rect">
            <a:avLst/>
          </a:prstGeom>
          <a:solidFill>
            <a:srgbClr val="FFF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41772"/>
            <a:ext cx="1038332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Программа iPET: Структура и логика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00417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iPET - трехуровневая модульная система подготовки преподавателей инженерных программ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194328" y="2849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iPET-1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3194328" y="3339465"/>
            <a:ext cx="59351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Базовые педагогические компетенции (72 ч / 2 ECTS)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DDD3BA"/>
          </a:solidFill>
          <a:ln/>
        </p:spPr>
      </p:sp>
      <p:sp>
        <p:nvSpPr>
          <p:cNvPr id="9" name="Shape 6"/>
          <p:cNvSpPr/>
          <p:nvPr/>
        </p:nvSpPr>
        <p:spPr>
          <a:xfrm>
            <a:off x="793791" y="4042529"/>
            <a:ext cx="3693150" cy="1306949"/>
          </a:xfrm>
          <a:prstGeom prst="roundRect">
            <a:avLst>
              <a:gd name="adj" fmla="val 728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889706" y="42895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iPET-2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4889706" y="4780002"/>
            <a:ext cx="61999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Расширенные педагогические подходы (288 ч / 8 ECTS)</a:t>
            </a:r>
            <a:endParaRPr lang="en-US" sz="2400" dirty="0"/>
          </a:p>
        </p:txBody>
      </p:sp>
      <p:sp>
        <p:nvSpPr>
          <p:cNvPr id="13" name="Shape 9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DDD3BA"/>
          </a:solidFill>
          <a:ln/>
        </p:spPr>
      </p:sp>
      <p:sp>
        <p:nvSpPr>
          <p:cNvPr id="14" name="Shape 10"/>
          <p:cNvSpPr/>
          <p:nvPr/>
        </p:nvSpPr>
        <p:spPr>
          <a:xfrm>
            <a:off x="793790" y="5462826"/>
            <a:ext cx="5330563" cy="1306949"/>
          </a:xfrm>
          <a:prstGeom prst="roundRect">
            <a:avLst>
              <a:gd name="adj" fmla="val 728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6670144" y="57179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iPET-3</a:t>
            </a:r>
            <a:endParaRPr lang="en-US" sz="2200" dirty="0"/>
          </a:p>
        </p:txBody>
      </p:sp>
      <p:sp>
        <p:nvSpPr>
          <p:cNvPr id="17" name="Text 12"/>
          <p:cNvSpPr/>
          <p:nvPr/>
        </p:nvSpPr>
        <p:spPr>
          <a:xfrm>
            <a:off x="6670144" y="6208395"/>
            <a:ext cx="592752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Профессиональная переподготовка (720 ч / 20 ECTS)</a:t>
            </a:r>
            <a:endParaRPr lang="en-US" sz="2400" dirty="0"/>
          </a:p>
        </p:txBody>
      </p:sp>
      <p:sp>
        <p:nvSpPr>
          <p:cNvPr id="18" name="Text 13"/>
          <p:cNvSpPr/>
          <p:nvPr/>
        </p:nvSpPr>
        <p:spPr>
          <a:xfrm>
            <a:off x="793790" y="702492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Каждый уровень включает предыдущий, обеспечивая </a:t>
            </a:r>
            <a:r>
              <a:rPr lang="en-US" sz="20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устойчивую траекторию </a:t>
            </a:r>
            <a:r>
              <a:rPr lang="en-US" sz="2000" b="1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развития</a:t>
            </a:r>
            <a:r>
              <a:rPr lang="en-US" sz="20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2000" b="1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преподавателя</a:t>
            </a:r>
            <a:endParaRPr lang="en-US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5250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Что включает iPET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590590" y="2238177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Модуль A: Педагогическая основа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90590" y="317365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Инновации в инженерной педагогике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90590" y="3978751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Тайм-менеджмент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90590" y="442095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Эффективные коммуникации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5332928" y="2228255"/>
            <a:ext cx="39469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Модуль B: </a:t>
            </a:r>
            <a:endParaRPr lang="ru-RU" sz="2800" dirty="0" smtClean="0">
              <a:solidFill>
                <a:srgbClr val="5C4E3D"/>
              </a:solidFill>
              <a:latin typeface="Libre Baskerville" pitchFamily="34" charset="0"/>
              <a:ea typeface="Libre Baskerville" pitchFamily="34" charset="-122"/>
              <a:cs typeface="Libre Baskerville" pitchFamily="34" charset="-120"/>
            </a:endParaRPr>
          </a:p>
          <a:p>
            <a:pPr marL="0" indent="0" algn="l">
              <a:lnSpc>
                <a:spcPts val="2750"/>
              </a:lnSpc>
              <a:buNone/>
            </a:pPr>
            <a:r>
              <a:rPr lang="en-US" sz="2800" dirty="0" err="1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Интерактивность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5332928" y="3084434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Повышение интерактивности обучения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5332928" y="429668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Системный анализ в образовании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5332928" y="5146041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Педагогическая психология и коммуникация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5332928" y="6314044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Взаимодействие со стейкхолдерами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5332928" y="7119144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Устойчивое развитие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9840872" y="1627109"/>
            <a:ext cx="36175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Модуль C: </a:t>
            </a:r>
            <a:endParaRPr lang="ru-RU" sz="2800" dirty="0" smtClean="0">
              <a:solidFill>
                <a:srgbClr val="5C4E3D"/>
              </a:solidFill>
              <a:latin typeface="Libre Baskerville" pitchFamily="34" charset="0"/>
              <a:ea typeface="Libre Baskerville" pitchFamily="34" charset="-122"/>
              <a:cs typeface="Libre Baskerville" pitchFamily="34" charset="-120"/>
            </a:endParaRPr>
          </a:p>
          <a:p>
            <a:pPr marL="0" indent="0" algn="l">
              <a:lnSpc>
                <a:spcPts val="2750"/>
              </a:lnSpc>
              <a:buNone/>
            </a:pPr>
            <a:r>
              <a:rPr lang="en-US" sz="2800" dirty="0" err="1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Цифровизация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9840872" y="2504299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Цифровое обучение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9840871" y="2946497"/>
            <a:ext cx="463133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Проблемно-, практико-ориентированное и проектно-организованное обучение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9840871" y="4502191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Оценка результатов обучения 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9840871" y="494438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Проектирование учебных курсов</a:t>
            </a:r>
            <a:endParaRPr lang="en-US" sz="2400" dirty="0"/>
          </a:p>
        </p:txBody>
      </p:sp>
      <p:sp>
        <p:nvSpPr>
          <p:cNvPr id="18" name="Text 16"/>
          <p:cNvSpPr/>
          <p:nvPr/>
        </p:nvSpPr>
        <p:spPr>
          <a:xfrm>
            <a:off x="9840872" y="5670194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Организация инженерного творчества студентов</a:t>
            </a:r>
            <a:endParaRPr lang="en-US" sz="2400" dirty="0"/>
          </a:p>
        </p:txBody>
      </p:sp>
      <p:sp>
        <p:nvSpPr>
          <p:cNvPr id="19" name="Text 17"/>
          <p:cNvSpPr/>
          <p:nvPr/>
        </p:nvSpPr>
        <p:spPr>
          <a:xfrm>
            <a:off x="9840872" y="6838196"/>
            <a:ext cx="452282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Итоговый проект (портфолио преподавателя)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9618" y="446841"/>
            <a:ext cx="867036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Итоговые проекты слушателей</a:t>
            </a:r>
            <a:endParaRPr lang="en-US" sz="445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184700"/>
              </p:ext>
            </p:extLst>
          </p:nvPr>
        </p:nvGraphicFramePr>
        <p:xfrm>
          <a:off x="474561" y="1384460"/>
          <a:ext cx="13658128" cy="654930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829064">
                  <a:extLst>
                    <a:ext uri="{9D8B030D-6E8A-4147-A177-3AD203B41FA5}">
                      <a16:colId xmlns:a16="http://schemas.microsoft.com/office/drawing/2014/main" val="2736611684"/>
                    </a:ext>
                  </a:extLst>
                </a:gridCol>
                <a:gridCol w="6829064">
                  <a:extLst>
                    <a:ext uri="{9D8B030D-6E8A-4147-A177-3AD203B41FA5}">
                      <a16:colId xmlns:a16="http://schemas.microsoft.com/office/drawing/2014/main" val="2109948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ru-RU" sz="2200" b="0" u="none" strike="noStrike" kern="1200" dirty="0" smtClean="0">
                          <a:effectLst/>
                        </a:rPr>
                        <a:t>Разработка системы оценки результатов обучения учащихся и специалистов профиля «Бурение нефтяных и газовых скважин»</a:t>
                      </a:r>
                      <a:endParaRPr lang="ru-RU" sz="2200" b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ru-RU" sz="2200" b="0" u="none" strike="noStrike" kern="1200" dirty="0" smtClean="0">
                          <a:effectLst/>
                        </a:rPr>
                        <a:t>Модернизация организационного процесса и учебно-методического обеспечения ознакомительной практики</a:t>
                      </a:r>
                      <a:endParaRPr lang="ru-RU" sz="2200" b="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519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ru-RU" sz="2200" b="0" u="none" strike="noStrike" kern="1200" dirty="0" smtClean="0">
                          <a:effectLst/>
                        </a:rPr>
                        <a:t>Внедрение метода проектно-организованного обучения при реализации дисциплины «Введение в </a:t>
                      </a:r>
                      <a:r>
                        <a:rPr lang="ru-RU" sz="2200" b="0" u="none" strike="noStrike" kern="1200" dirty="0" err="1" smtClean="0">
                          <a:effectLst/>
                        </a:rPr>
                        <a:t>светодизайн</a:t>
                      </a:r>
                      <a:r>
                        <a:rPr lang="ru-RU" sz="2200" b="0" u="none" strike="noStrike" kern="1200" dirty="0" smtClean="0">
                          <a:effectLst/>
                        </a:rPr>
                        <a:t>»</a:t>
                      </a:r>
                      <a:endParaRPr lang="ru-RU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ru-RU" sz="2200" b="0" u="none" strike="noStrike" kern="1200" dirty="0" smtClean="0">
                          <a:effectLst/>
                        </a:rPr>
                        <a:t>Усовершенствование  содержания и образовательных технологий дисциплины электрические машины</a:t>
                      </a:r>
                      <a:endParaRPr lang="ru-RU" sz="2200" b="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06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ru-RU" sz="2200" b="0" u="none" strike="noStrike" kern="1200" dirty="0" smtClean="0">
                          <a:effectLst/>
                        </a:rPr>
                        <a:t>Использование проблемно-ориентированного подхода при подготовке специалистов </a:t>
                      </a:r>
                      <a:br>
                        <a:rPr lang="ru-RU" sz="2200" b="0" u="none" strike="noStrike" kern="1200" dirty="0" smtClean="0">
                          <a:effectLst/>
                        </a:rPr>
                      </a:br>
                      <a:r>
                        <a:rPr lang="ru-RU" sz="2200" b="0" u="none" strike="noStrike" kern="1200" dirty="0" smtClean="0">
                          <a:effectLst/>
                        </a:rPr>
                        <a:t>инженерного профиля</a:t>
                      </a:r>
                      <a:endParaRPr lang="ru-RU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ru-RU" sz="2200" b="0" u="none" strike="noStrike" kern="1200" dirty="0" smtClean="0">
                          <a:effectLst/>
                        </a:rPr>
                        <a:t>Оценка уровня усвоения учебного материала профильной дисциплины на основе контроля остаточных знаний студентов выпускного курса </a:t>
                      </a:r>
                      <a:r>
                        <a:rPr lang="ru-RU" sz="2200" b="0" u="none" strike="noStrike" kern="1200" dirty="0" err="1" smtClean="0">
                          <a:effectLst/>
                        </a:rPr>
                        <a:t>бакалавриата</a:t>
                      </a:r>
                      <a:endParaRPr lang="ru-RU" sz="2200" b="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629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ru-RU" sz="2200" b="0" u="none" strike="noStrike" kern="1200" dirty="0" smtClean="0">
                          <a:effectLst/>
                        </a:rPr>
                        <a:t>Методические рекомендации для проведения исследований по мотивации студентов к изучению учебных дисциплин</a:t>
                      </a:r>
                      <a:endParaRPr lang="ru-RU" sz="2200" b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ru-RU" sz="2200" b="0" u="none" strike="noStrike" kern="1200" dirty="0" smtClean="0">
                          <a:effectLst/>
                        </a:rPr>
                        <a:t>Применение инновационных методов для развития инженерного мышления по направлению Электроэнергетика</a:t>
                      </a:r>
                      <a:endParaRPr lang="ru-RU" sz="2200" b="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549140"/>
                  </a:ext>
                </a:extLst>
              </a:tr>
              <a:tr h="953175">
                <a:tc>
                  <a:txBody>
                    <a:bodyPr/>
                    <a:lstStyle/>
                    <a:p>
                      <a:pPr rtl="0">
                        <a:lnSpc>
                          <a:spcPct val="120000"/>
                        </a:lnSpc>
                      </a:pPr>
                      <a:r>
                        <a:rPr lang="ru-RU" sz="2200" b="0" u="none" strike="noStrike" kern="1200" dirty="0" smtClean="0">
                          <a:effectLst/>
                        </a:rPr>
                        <a:t>Разработка тестов для выяснения уровня </a:t>
                      </a:r>
                      <a:r>
                        <a:rPr lang="ru-RU" sz="2200" b="0" u="none" strike="noStrike" kern="1200" dirty="0" err="1" smtClean="0">
                          <a:effectLst/>
                        </a:rPr>
                        <a:t>сформированности</a:t>
                      </a:r>
                      <a:r>
                        <a:rPr lang="ru-RU" sz="2200" b="0" u="none" strike="noStrike" kern="1200" dirty="0" smtClean="0">
                          <a:effectLst/>
                        </a:rPr>
                        <a:t> компетенций при изучении физики</a:t>
                      </a:r>
                      <a:endParaRPr lang="ru-RU" sz="2200" b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u="none" strike="noStrike" kern="1200" dirty="0" smtClean="0">
                          <a:effectLst/>
                        </a:rPr>
                        <a:t>Инновационный подход в реализации дисциплины ТВОРЧЕСКИЙ ПРОЕКТ</a:t>
                      </a:r>
                      <a:endParaRPr lang="ru-RU" sz="2200" b="0" dirty="0" smtClean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8536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0451" y="1230273"/>
            <a:ext cx="575714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0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Преимущества iPET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793790" y="28961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Для преподавателя</a:t>
            </a:r>
            <a:endParaRPr lang="en-US" sz="3200" b="1" dirty="0"/>
          </a:p>
        </p:txBody>
      </p:sp>
      <p:sp>
        <p:nvSpPr>
          <p:cNvPr id="4" name="Text 2"/>
          <p:cNvSpPr/>
          <p:nvPr/>
        </p:nvSpPr>
        <p:spPr>
          <a:xfrm>
            <a:off x="793790" y="379595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Рост мотивации студентов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93790" y="438566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Улучшение качества преподавания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793790" y="497538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Гибкие и современные методы обучения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93790" y="556510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Международное признание и </a:t>
            </a:r>
            <a:endParaRPr lang="ru-RU" sz="2400" dirty="0" smtClean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361950" algn="l">
              <a:lnSpc>
                <a:spcPts val="2850"/>
              </a:lnSpc>
              <a:buSzPct val="100000"/>
            </a:pPr>
            <a:r>
              <a:rPr lang="en-US" sz="240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карьерный</a:t>
            </a:r>
            <a:r>
              <a:rPr lang="en-US" sz="240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рост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7599521" y="28462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Для университета</a:t>
            </a:r>
            <a:endParaRPr lang="en-US" sz="3200" b="1" dirty="0"/>
          </a:p>
        </p:txBody>
      </p:sp>
      <p:sp>
        <p:nvSpPr>
          <p:cNvPr id="9" name="Text 7"/>
          <p:cNvSpPr/>
          <p:nvPr/>
        </p:nvSpPr>
        <p:spPr>
          <a:xfrm>
            <a:off x="7599521" y="379595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Акцент на реальный результат ПК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7599521" y="438566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Инновационные траектории развития ППС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7599521" y="497538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Повышение </a:t>
            </a:r>
            <a:r>
              <a:rPr lang="en-US" sz="24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конкурентоспособности</a:t>
            </a: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endParaRPr lang="ru-RU" sz="2400" dirty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361950" algn="l">
              <a:lnSpc>
                <a:spcPts val="2850"/>
              </a:lnSpc>
              <a:buSzPct val="100000"/>
            </a:pPr>
            <a:r>
              <a:rPr lang="en-US" sz="240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выпускников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7599521" y="5933616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Международное признание качества образования (через сертификацию ППС и аккредитацию программ) 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9373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2223" y="2626756"/>
            <a:ext cx="5318165" cy="5734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 err="1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Возможности</a:t>
            </a:r>
            <a:r>
              <a:rPr lang="en-US" sz="36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ru-RU" sz="3600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участия в программе </a:t>
            </a:r>
            <a:r>
              <a:rPr lang="en-US" sz="3600" dirty="0" err="1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iPET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7303770" y="3646884"/>
            <a:ext cx="22860" cy="3580686"/>
          </a:xfrm>
          <a:prstGeom prst="roundRect">
            <a:avLst>
              <a:gd name="adj" fmla="val 337141"/>
            </a:avLst>
          </a:prstGeom>
          <a:solidFill>
            <a:srgbClr val="DDD3BA"/>
          </a:solidFill>
          <a:ln/>
        </p:spPr>
      </p:sp>
      <p:sp>
        <p:nvSpPr>
          <p:cNvPr id="5" name="Shape 2"/>
          <p:cNvSpPr/>
          <p:nvPr/>
        </p:nvSpPr>
        <p:spPr>
          <a:xfrm>
            <a:off x="6581239" y="3841790"/>
            <a:ext cx="550426" cy="22860"/>
          </a:xfrm>
          <a:prstGeom prst="roundRect">
            <a:avLst>
              <a:gd name="adj" fmla="val 337141"/>
            </a:avLst>
          </a:prstGeom>
          <a:solidFill>
            <a:srgbClr val="DDD3BA"/>
          </a:solidFill>
          <a:ln/>
        </p:spPr>
      </p:sp>
      <p:sp>
        <p:nvSpPr>
          <p:cNvPr id="6" name="Shape 3"/>
          <p:cNvSpPr/>
          <p:nvPr/>
        </p:nvSpPr>
        <p:spPr>
          <a:xfrm>
            <a:off x="7108805" y="3646884"/>
            <a:ext cx="412790" cy="412790"/>
          </a:xfrm>
          <a:prstGeom prst="roundRect">
            <a:avLst>
              <a:gd name="adj" fmla="val 1867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564" y="3681234"/>
            <a:ext cx="275153" cy="34397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872151" y="3709868"/>
            <a:ext cx="2525554" cy="286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2800" b="1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Обучение на базе ТПУ</a:t>
            </a:r>
            <a:endParaRPr lang="en-US" sz="2800" b="1" dirty="0"/>
          </a:p>
        </p:txBody>
      </p:sp>
      <p:sp>
        <p:nvSpPr>
          <p:cNvPr id="9" name="Text 5"/>
          <p:cNvSpPr/>
          <p:nvPr/>
        </p:nvSpPr>
        <p:spPr>
          <a:xfrm>
            <a:off x="642223" y="4106585"/>
            <a:ext cx="5755481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Обучение по программам iPET - </a:t>
            </a:r>
            <a:endParaRPr lang="en-US" sz="2000" dirty="0"/>
          </a:p>
        </p:txBody>
      </p:sp>
      <p:sp>
        <p:nvSpPr>
          <p:cNvPr id="10" name="Text 6"/>
          <p:cNvSpPr/>
          <p:nvPr/>
        </p:nvSpPr>
        <p:spPr>
          <a:xfrm>
            <a:off x="642224" y="4423588"/>
            <a:ext cx="5755481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индивидуальное или по заказу вуза</a:t>
            </a:r>
            <a:endParaRPr lang="en-US" sz="2000" dirty="0"/>
          </a:p>
        </p:txBody>
      </p:sp>
      <p:sp>
        <p:nvSpPr>
          <p:cNvPr id="11" name="Shape 7"/>
          <p:cNvSpPr/>
          <p:nvPr/>
        </p:nvSpPr>
        <p:spPr>
          <a:xfrm>
            <a:off x="7498735" y="4942642"/>
            <a:ext cx="550426" cy="22860"/>
          </a:xfrm>
          <a:prstGeom prst="roundRect">
            <a:avLst>
              <a:gd name="adj" fmla="val 337141"/>
            </a:avLst>
          </a:prstGeom>
          <a:solidFill>
            <a:srgbClr val="DDD3BA"/>
          </a:solidFill>
          <a:ln/>
        </p:spPr>
      </p:sp>
      <p:sp>
        <p:nvSpPr>
          <p:cNvPr id="12" name="Shape 8"/>
          <p:cNvSpPr/>
          <p:nvPr/>
        </p:nvSpPr>
        <p:spPr>
          <a:xfrm>
            <a:off x="7108805" y="4747736"/>
            <a:ext cx="412790" cy="412790"/>
          </a:xfrm>
          <a:prstGeom prst="roundRect">
            <a:avLst>
              <a:gd name="adj" fmla="val 1867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564" y="4782086"/>
            <a:ext cx="275153" cy="34397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232696" y="4810720"/>
            <a:ext cx="3487460" cy="286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800" b="1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Масштабирование программы</a:t>
            </a:r>
            <a:endParaRPr lang="en-US" sz="2800" b="1" dirty="0"/>
          </a:p>
        </p:txBody>
      </p:sp>
      <p:sp>
        <p:nvSpPr>
          <p:cNvPr id="15" name="Text 10"/>
          <p:cNvSpPr/>
          <p:nvPr/>
        </p:nvSpPr>
        <p:spPr>
          <a:xfrm>
            <a:off x="8232696" y="5207437"/>
            <a:ext cx="5755481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Совместное внедрение программы </a:t>
            </a:r>
            <a:r>
              <a:rPr lang="en-US" sz="20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iPET</a:t>
            </a: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endParaRPr lang="en-US" sz="2000" dirty="0" smtClean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0" indent="0" algn="l">
              <a:lnSpc>
                <a:spcPts val="2300"/>
              </a:lnSpc>
              <a:buNone/>
            </a:pPr>
            <a:r>
              <a:rPr lang="en-US" sz="200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 </a:t>
            </a: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других вузах</a:t>
            </a:r>
            <a:endParaRPr lang="en-US" sz="2000" dirty="0"/>
          </a:p>
        </p:txBody>
      </p:sp>
      <p:sp>
        <p:nvSpPr>
          <p:cNvPr id="16" name="Shape 11"/>
          <p:cNvSpPr/>
          <p:nvPr/>
        </p:nvSpPr>
        <p:spPr>
          <a:xfrm>
            <a:off x="6581239" y="5891570"/>
            <a:ext cx="550426" cy="22860"/>
          </a:xfrm>
          <a:prstGeom prst="roundRect">
            <a:avLst>
              <a:gd name="adj" fmla="val 337141"/>
            </a:avLst>
          </a:prstGeom>
          <a:solidFill>
            <a:srgbClr val="DDD3BA"/>
          </a:solidFill>
          <a:ln/>
        </p:spPr>
      </p:sp>
      <p:sp>
        <p:nvSpPr>
          <p:cNvPr id="17" name="Shape 12"/>
          <p:cNvSpPr/>
          <p:nvPr/>
        </p:nvSpPr>
        <p:spPr>
          <a:xfrm>
            <a:off x="7108805" y="5696664"/>
            <a:ext cx="412790" cy="412790"/>
          </a:xfrm>
          <a:prstGeom prst="roundRect">
            <a:avLst>
              <a:gd name="adj" fmla="val 1867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7564" y="5731014"/>
            <a:ext cx="275153" cy="343972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2682954" y="5759648"/>
            <a:ext cx="3714750" cy="286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2800" b="1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Подготовка ППС к сертификации</a:t>
            </a:r>
            <a:endParaRPr lang="en-US" sz="2800" b="1" dirty="0"/>
          </a:p>
        </p:txBody>
      </p:sp>
      <p:sp>
        <p:nvSpPr>
          <p:cNvPr id="20" name="Text 14"/>
          <p:cNvSpPr/>
          <p:nvPr/>
        </p:nvSpPr>
        <p:spPr>
          <a:xfrm>
            <a:off x="642223" y="6156365"/>
            <a:ext cx="5755481" cy="586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Помощь со стороны ТПУ и АИОР в подготовке к профессиональной сертификации</a:t>
            </a:r>
            <a:endParaRPr lang="en-US" sz="2000" dirty="0"/>
          </a:p>
        </p:txBody>
      </p:sp>
      <p:sp>
        <p:nvSpPr>
          <p:cNvPr id="21" name="Text 15"/>
          <p:cNvSpPr/>
          <p:nvPr/>
        </p:nvSpPr>
        <p:spPr>
          <a:xfrm>
            <a:off x="642223" y="7433905"/>
            <a:ext cx="13345954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35241" y="3055980"/>
            <a:ext cx="623661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6000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Благодарю</a:t>
            </a:r>
            <a:r>
              <a:rPr lang="en-US" sz="6000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60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за внимание!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6562570" y="570423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Червач Мария Юрьевна </a:t>
            </a:r>
            <a:endParaRPr lang="ru-RU" sz="2400" dirty="0" smtClean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2400" u="sng" dirty="0" smtClean="0">
                <a:solidFill>
                  <a:srgbClr val="AB8421"/>
                </a:solidFill>
                <a:latin typeface="DM Sans" pitchFamily="34" charset="0"/>
                <a:ea typeface="DM Sans" pitchFamily="34" charset="-122"/>
                <a:cs typeface="DM Sans" pitchFamily="34" charset="-12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chervachm@tpu.ru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64036" y="6614714"/>
            <a:ext cx="7347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Учебно-научный</a:t>
            </a:r>
            <a:r>
              <a:rPr lang="en-US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центр</a:t>
            </a:r>
            <a:r>
              <a:rPr lang="en-US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endParaRPr lang="ru-RU" dirty="0" smtClean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r>
              <a:rPr lang="ru-RU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«</a:t>
            </a:r>
            <a:r>
              <a:rPr lang="ru-RU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Системный анализ в управлении и </a:t>
            </a:r>
            <a:r>
              <a:rPr lang="ru-RU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инженерном </a:t>
            </a:r>
            <a:r>
              <a:rPr lang="ru-RU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образовании</a:t>
            </a:r>
            <a:r>
              <a:rPr lang="en-US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, </a:t>
            </a:r>
            <a:endParaRPr lang="ru-RU" dirty="0" smtClean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r>
              <a:rPr lang="ru-RU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Томский политехнический университет</a:t>
            </a:r>
            <a:endParaRPr lang="en-US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6635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Ключевой результат </a:t>
            </a:r>
            <a:r>
              <a:rPr lang="en-US" sz="4450" b="1" dirty="0" err="1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деятельности</a:t>
            </a:r>
            <a:r>
              <a:rPr lang="en-US" sz="4450" b="1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4450" b="1" dirty="0" err="1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преподавател</a:t>
            </a:r>
            <a:r>
              <a:rPr lang="ru-RU" sz="445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ей</a:t>
            </a:r>
            <a:r>
              <a:rPr lang="en-US" sz="445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4450" b="1" dirty="0" err="1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инженерн</a:t>
            </a:r>
            <a:r>
              <a:rPr lang="ru-RU" sz="445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ого вуза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89" y="2969339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ru-RU" sz="360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Подготовка с</a:t>
            </a:r>
            <a:r>
              <a:rPr lang="en-US" sz="360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пециалист</a:t>
            </a:r>
            <a:r>
              <a:rPr lang="ru-RU" sz="360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ов</a:t>
            </a:r>
            <a:r>
              <a:rPr lang="en-US" sz="360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3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 высшим образованием для работы в сфере техники и </a:t>
            </a:r>
            <a:r>
              <a:rPr lang="en-US" sz="360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технологии</a:t>
            </a:r>
            <a:r>
              <a:rPr lang="ru-RU" sz="360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, способных </a:t>
            </a:r>
            <a:r>
              <a:rPr lang="en-US" sz="360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на</a:t>
            </a:r>
            <a:r>
              <a:rPr lang="en-US" sz="360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3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основе приобретенных в вузе фундаментальных и профессиональных знаний, </a:t>
            </a:r>
            <a:r>
              <a:rPr lang="en-US" sz="36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эффективно</a:t>
            </a:r>
            <a:r>
              <a:rPr lang="en-US" sz="3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360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разрабатывать</a:t>
            </a:r>
            <a:r>
              <a:rPr lang="ru-RU" sz="360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,</a:t>
            </a:r>
            <a:r>
              <a:rPr lang="en-US" sz="360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3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производить и эксплуатировать образцы техники и технологии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88" y="1064893"/>
            <a:ext cx="654427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6600" b="1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Задачи преподавателя</a:t>
            </a:r>
            <a:endParaRPr lang="en-US" sz="6600" b="1" dirty="0"/>
          </a:p>
        </p:txBody>
      </p:sp>
      <p:sp>
        <p:nvSpPr>
          <p:cNvPr id="3" name="Text 1"/>
          <p:cNvSpPr/>
          <p:nvPr/>
        </p:nvSpPr>
        <p:spPr>
          <a:xfrm>
            <a:off x="793785" y="240731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2800" b="1" dirty="0"/>
          </a:p>
        </p:txBody>
      </p:sp>
      <p:sp>
        <p:nvSpPr>
          <p:cNvPr id="4" name="Text 2"/>
          <p:cNvSpPr/>
          <p:nvPr/>
        </p:nvSpPr>
        <p:spPr>
          <a:xfrm>
            <a:off x="793783" y="360608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8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Развивать soft skills (в т.ч. обще/надпрофессиональные компетенции)</a:t>
            </a:r>
            <a:endParaRPr lang="en-US" sz="2800" b="1" dirty="0"/>
          </a:p>
        </p:txBody>
      </p:sp>
      <p:sp>
        <p:nvSpPr>
          <p:cNvPr id="5" name="Text 3"/>
          <p:cNvSpPr/>
          <p:nvPr/>
        </p:nvSpPr>
        <p:spPr>
          <a:xfrm>
            <a:off x="793783" y="417974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8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Знакомить с реальными задачами и производством</a:t>
            </a:r>
            <a:endParaRPr lang="en-US" sz="2800" b="1" dirty="0"/>
          </a:p>
        </p:txBody>
      </p:sp>
      <p:sp>
        <p:nvSpPr>
          <p:cNvPr id="6" name="Text 4"/>
          <p:cNvSpPr/>
          <p:nvPr/>
        </p:nvSpPr>
        <p:spPr>
          <a:xfrm>
            <a:off x="793783" y="475339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8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Развивать инженерное мышление</a:t>
            </a:r>
            <a:endParaRPr lang="en-US" sz="2800" b="1" dirty="0"/>
          </a:p>
        </p:txBody>
      </p:sp>
      <p:sp>
        <p:nvSpPr>
          <p:cNvPr id="7" name="Text 5"/>
          <p:cNvSpPr/>
          <p:nvPr/>
        </p:nvSpPr>
        <p:spPr>
          <a:xfrm>
            <a:off x="793783" y="532705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8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Мотивировать к обучению и труду по специальности</a:t>
            </a:r>
            <a:endParaRPr lang="en-US" sz="2800" b="1" dirty="0"/>
          </a:p>
        </p:txBody>
      </p:sp>
      <p:sp>
        <p:nvSpPr>
          <p:cNvPr id="8" name="Text 6"/>
          <p:cNvSpPr/>
          <p:nvPr/>
        </p:nvSpPr>
        <p:spPr>
          <a:xfrm>
            <a:off x="793783" y="590071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8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Формировать мышление устойчивого развития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4476" y="2559199"/>
            <a:ext cx="12292314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2800" b="1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Обучать</a:t>
            </a:r>
            <a:r>
              <a:rPr lang="en-US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2800" b="1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- </a:t>
            </a:r>
            <a:r>
              <a:rPr lang="en-US" sz="2800" b="1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передавать</a:t>
            </a:r>
            <a:r>
              <a:rPr lang="en-US" sz="2800" b="1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2800" b="1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знания</a:t>
            </a:r>
            <a:r>
              <a:rPr lang="en-US" sz="2800" b="1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и </a:t>
            </a:r>
            <a:r>
              <a:rPr lang="en-US" sz="2800" b="1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опыт</a:t>
            </a:r>
            <a:r>
              <a:rPr lang="en-US" sz="2800" b="1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, </a:t>
            </a:r>
            <a:r>
              <a:rPr lang="en-US" sz="2800" b="1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формировать</a:t>
            </a:r>
            <a:r>
              <a:rPr lang="en-US" sz="2800" b="1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2800" b="1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профессиональные</a:t>
            </a:r>
            <a:r>
              <a:rPr lang="ru-RU" sz="2800" b="1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2800" b="1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умения</a:t>
            </a:r>
            <a:r>
              <a:rPr lang="en-US" sz="2800" b="1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и </a:t>
            </a:r>
            <a:r>
              <a:rPr lang="en-US" sz="2800" b="1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навыки</a:t>
            </a:r>
            <a:endParaRPr lang="en-US" sz="2800" b="1" dirty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44268"/>
            <a:ext cx="617446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5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Проблемная ситуация</a:t>
            </a:r>
            <a:endParaRPr lang="en-US" sz="5400" dirty="0"/>
          </a:p>
        </p:txBody>
      </p:sp>
      <p:sp>
        <p:nvSpPr>
          <p:cNvPr id="4" name="Shape 1"/>
          <p:cNvSpPr/>
          <p:nvPr/>
        </p:nvSpPr>
        <p:spPr>
          <a:xfrm>
            <a:off x="793790" y="239636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6" name="Text 2"/>
          <p:cNvSpPr/>
          <p:nvPr/>
        </p:nvSpPr>
        <p:spPr>
          <a:xfrm>
            <a:off x="1609204" y="2310136"/>
            <a:ext cx="50896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Недостаточное развитие soft skills у выпускников и преподавателей</a:t>
            </a:r>
            <a:endParaRPr lang="en-US" sz="2400" b="1" dirty="0"/>
          </a:p>
        </p:txBody>
      </p:sp>
      <p:sp>
        <p:nvSpPr>
          <p:cNvPr id="7" name="Shape 3"/>
          <p:cNvSpPr/>
          <p:nvPr/>
        </p:nvSpPr>
        <p:spPr>
          <a:xfrm>
            <a:off x="793789" y="374175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9" name="Text 4"/>
          <p:cNvSpPr/>
          <p:nvPr/>
        </p:nvSpPr>
        <p:spPr>
          <a:xfrm>
            <a:off x="1609204" y="3610180"/>
            <a:ext cx="649307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2400" b="1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Низкая</a:t>
            </a:r>
            <a:r>
              <a:rPr lang="en-US" sz="2400" b="1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2400" b="1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мотиваци</a:t>
            </a:r>
            <a:r>
              <a:rPr lang="ru-RU" sz="2400" b="1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я</a:t>
            </a:r>
            <a:r>
              <a:rPr lang="en-US" sz="2400" b="1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24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у студентов к изучению, а у преподавателей - к обучению</a:t>
            </a:r>
            <a:endParaRPr lang="en-US" sz="2400" b="1" dirty="0"/>
          </a:p>
        </p:txBody>
      </p:sp>
      <p:sp>
        <p:nvSpPr>
          <p:cNvPr id="10" name="Shape 5"/>
          <p:cNvSpPr/>
          <p:nvPr/>
        </p:nvSpPr>
        <p:spPr>
          <a:xfrm>
            <a:off x="793790" y="504464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2" name="Text 6"/>
          <p:cNvSpPr/>
          <p:nvPr/>
        </p:nvSpPr>
        <p:spPr>
          <a:xfrm>
            <a:off x="1609204" y="4958953"/>
            <a:ext cx="681930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Формальный подход, повышение квалификации проводится для "галочки"</a:t>
            </a:r>
          </a:p>
        </p:txBody>
      </p:sp>
      <p:sp>
        <p:nvSpPr>
          <p:cNvPr id="13" name="Shape 5"/>
          <p:cNvSpPr/>
          <p:nvPr/>
        </p:nvSpPr>
        <p:spPr>
          <a:xfrm>
            <a:off x="803095" y="63900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5" name="Text 6"/>
          <p:cNvSpPr/>
          <p:nvPr/>
        </p:nvSpPr>
        <p:spPr>
          <a:xfrm>
            <a:off x="1609204" y="6427940"/>
            <a:ext cx="681930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2400" b="1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Отсутствие обучения инженерной педагогике</a:t>
            </a:r>
            <a:endParaRPr lang="en-US" sz="2400" b="1" dirty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5889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Проект ENTER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707832"/>
            <a:ext cx="1134070" cy="166127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1934647"/>
            <a:ext cx="677437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Международный проект программы Erasmus+</a:t>
            </a:r>
            <a:endParaRPr lang="en-US" sz="2200" b="1" dirty="0"/>
          </a:p>
        </p:txBody>
      </p:sp>
      <p:sp>
        <p:nvSpPr>
          <p:cNvPr id="6" name="Text 2"/>
          <p:cNvSpPr/>
          <p:nvPr/>
        </p:nvSpPr>
        <p:spPr>
          <a:xfrm>
            <a:off x="7754421" y="2584022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EngineeriNg educaTors pEdagogical tRaining</a:t>
            </a:r>
            <a:endParaRPr lang="en-US" sz="2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369112"/>
            <a:ext cx="1134070" cy="16698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35959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Цель проекта</a:t>
            </a:r>
            <a:endParaRPr lang="en-US" sz="2800" b="1" dirty="0"/>
          </a:p>
        </p:txBody>
      </p:sp>
      <p:sp>
        <p:nvSpPr>
          <p:cNvPr id="9" name="Text 4"/>
          <p:cNvSpPr/>
          <p:nvPr/>
        </p:nvSpPr>
        <p:spPr>
          <a:xfrm>
            <a:off x="7754422" y="4086344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Формирование педагогических компетенций преподавателей инженерных программ</a:t>
            </a:r>
            <a:endParaRPr lang="en-US" sz="20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038963"/>
            <a:ext cx="1134070" cy="253174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2657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Результаты</a:t>
            </a:r>
            <a:endParaRPr lang="en-US" sz="2200" b="1" dirty="0"/>
          </a:p>
        </p:txBody>
      </p:sp>
      <p:sp>
        <p:nvSpPr>
          <p:cNvPr id="12" name="Text 6"/>
          <p:cNvSpPr/>
          <p:nvPr/>
        </p:nvSpPr>
        <p:spPr>
          <a:xfrm>
            <a:off x="7754422" y="5756196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200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- </a:t>
            </a:r>
            <a:r>
              <a:rPr lang="en-US" sz="200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Многоуровневая</a:t>
            </a:r>
            <a:r>
              <a:rPr lang="en-US" sz="200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модульная система повышения квалификации</a:t>
            </a:r>
            <a:endParaRPr lang="en-US" sz="2000" dirty="0"/>
          </a:p>
        </p:txBody>
      </p:sp>
      <p:sp>
        <p:nvSpPr>
          <p:cNvPr id="13" name="Text 7"/>
          <p:cNvSpPr/>
          <p:nvPr/>
        </p:nvSpPr>
        <p:spPr>
          <a:xfrm>
            <a:off x="7754422" y="6618089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200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- </a:t>
            </a:r>
            <a:r>
              <a:rPr lang="en-US" sz="200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Платформа</a:t>
            </a:r>
            <a:r>
              <a:rPr lang="en-US" sz="200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для международной сертификации и реестр профессиональных преподавателей ENTER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88371"/>
            <a:ext cx="1301900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5400" dirty="0" err="1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Консорциум</a:t>
            </a:r>
            <a:r>
              <a:rPr lang="en-US" sz="54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5400" dirty="0" err="1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проекта</a:t>
            </a:r>
            <a:r>
              <a:rPr lang="ru-RU" sz="5400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:</a:t>
            </a:r>
            <a:r>
              <a:rPr lang="ru-RU" sz="4450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4450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14 </a:t>
            </a: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вузов и организаций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43789" y="32259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8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Европейский Союз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173620" y="3995830"/>
            <a:ext cx="446916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2000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Координатор проекта: </a:t>
            </a: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Политехнический институт Порто (Португалия)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173620" y="5220626"/>
            <a:ext cx="44691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TTU (Таллинн, Эстония)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173620" y="5719617"/>
            <a:ext cx="44691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DTI (Дубница-над-Вагом, Словакия)</a:t>
            </a:r>
            <a:endParaRPr lang="en-US" sz="20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980033" y="449663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5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500" dirty="0"/>
          </a:p>
        </p:txBody>
      </p:sp>
      <p:sp>
        <p:nvSpPr>
          <p:cNvPr id="9" name="Text 6"/>
          <p:cNvSpPr/>
          <p:nvPr/>
        </p:nvSpPr>
        <p:spPr>
          <a:xfrm>
            <a:off x="9597628" y="27708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Россия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9597627" y="3261241"/>
            <a:ext cx="461608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ТПУ, КНИТУ, ТГТУ, ДГТУ, ВятГУ, АИОР, АСИ "Болонский клуб"</a:t>
            </a:r>
            <a:endParaRPr lang="en-US" sz="240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743230" y="3478649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5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500" dirty="0"/>
          </a:p>
        </p:txBody>
      </p:sp>
      <p:sp>
        <p:nvSpPr>
          <p:cNvPr id="13" name="Text 9"/>
          <p:cNvSpPr/>
          <p:nvPr/>
        </p:nvSpPr>
        <p:spPr>
          <a:xfrm>
            <a:off x="9597628" y="50419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Казахстан</a:t>
            </a:r>
            <a:endParaRPr lang="en-US" sz="2800" dirty="0"/>
          </a:p>
        </p:txBody>
      </p:sp>
      <p:sp>
        <p:nvSpPr>
          <p:cNvPr id="14" name="Text 10"/>
          <p:cNvSpPr/>
          <p:nvPr/>
        </p:nvSpPr>
        <p:spPr>
          <a:xfrm>
            <a:off x="9597628" y="5532358"/>
            <a:ext cx="43845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КазНУ, КарГУ, Казахстанская ассоциация инженерного образования</a:t>
            </a:r>
            <a:endParaRPr lang="en-US" sz="2400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7743230" y="5514618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5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500" dirty="0"/>
          </a:p>
        </p:txBody>
      </p:sp>
      <p:pic>
        <p:nvPicPr>
          <p:cNvPr id="1034" name="Picture 10" descr="Файл:Flag of Russia.svg — Википед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429" y="3272355"/>
            <a:ext cx="1216575" cy="81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Флаг Республики Казахстан — Официальный сайт Президента Республики Казахста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38" y="5396270"/>
            <a:ext cx="1723475" cy="8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Файл:Flag of Europe.svg — Википеди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382" y="4289753"/>
            <a:ext cx="1396037" cy="93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9127" y="513159"/>
            <a:ext cx="5744766" cy="5706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ru-RU" sz="4800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Почему</a:t>
            </a:r>
            <a:r>
              <a:rPr lang="en-US" sz="4800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</a:t>
            </a:r>
            <a:r>
              <a:rPr lang="en-US" sz="48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ENTER актуален</a:t>
            </a:r>
            <a:endParaRPr lang="en-US" sz="4800" dirty="0"/>
          </a:p>
        </p:txBody>
      </p:sp>
      <p:sp>
        <p:nvSpPr>
          <p:cNvPr id="4" name="Shape 1"/>
          <p:cNvSpPr/>
          <p:nvPr/>
        </p:nvSpPr>
        <p:spPr>
          <a:xfrm>
            <a:off x="639127" y="1357670"/>
            <a:ext cx="7865745" cy="1067276"/>
          </a:xfrm>
          <a:prstGeom prst="roundRect">
            <a:avLst>
              <a:gd name="adj" fmla="val 718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29270" y="1547813"/>
            <a:ext cx="3106341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b="1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Международные стандарты</a:t>
            </a:r>
            <a:endParaRPr lang="en-US" sz="2400" b="1" dirty="0"/>
          </a:p>
        </p:txBody>
      </p:sp>
      <p:sp>
        <p:nvSpPr>
          <p:cNvPr id="6" name="Text 3"/>
          <p:cNvSpPr/>
          <p:nvPr/>
        </p:nvSpPr>
        <p:spPr>
          <a:xfrm>
            <a:off x="829270" y="1942624"/>
            <a:ext cx="7485459" cy="292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Интеграция лучших мировых практик в инженерном образовании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639127" y="2607469"/>
            <a:ext cx="7865745" cy="1067276"/>
          </a:xfrm>
          <a:prstGeom prst="roundRect">
            <a:avLst>
              <a:gd name="adj" fmla="val 718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29270" y="2797612"/>
            <a:ext cx="2282785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b="1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Системный взгляд</a:t>
            </a:r>
            <a:endParaRPr lang="en-US" sz="2400" b="1" dirty="0"/>
          </a:p>
        </p:txBody>
      </p:sp>
      <p:sp>
        <p:nvSpPr>
          <p:cNvPr id="9" name="Text 6"/>
          <p:cNvSpPr/>
          <p:nvPr/>
        </p:nvSpPr>
        <p:spPr>
          <a:xfrm>
            <a:off x="829270" y="3192423"/>
            <a:ext cx="7485459" cy="292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Исследование потребностей всех ключевых стейкхолдеров 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639127" y="3857268"/>
            <a:ext cx="7865745" cy="1271944"/>
          </a:xfrm>
          <a:prstGeom prst="roundRect">
            <a:avLst>
              <a:gd name="adj" fmla="val 718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29270" y="4047411"/>
            <a:ext cx="4116705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b="1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Практико-ориентированный подход</a:t>
            </a:r>
            <a:endParaRPr lang="en-US" sz="2400" b="1" dirty="0"/>
          </a:p>
        </p:txBody>
      </p:sp>
      <p:sp>
        <p:nvSpPr>
          <p:cNvPr id="12" name="Text 9"/>
          <p:cNvSpPr/>
          <p:nvPr/>
        </p:nvSpPr>
        <p:spPr>
          <a:xfrm>
            <a:off x="829270" y="4442222"/>
            <a:ext cx="7485459" cy="292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Поддержка практического применения (внедрения) </a:t>
            </a:r>
            <a:endParaRPr lang="ru-RU" sz="2000" dirty="0" smtClean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0" indent="0" algn="l">
              <a:lnSpc>
                <a:spcPts val="2300"/>
              </a:lnSpc>
              <a:buNone/>
            </a:pPr>
            <a:r>
              <a:rPr lang="en-US" sz="200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полученных</a:t>
            </a:r>
            <a:r>
              <a:rPr lang="en-US" sz="200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знаний</a:t>
            </a:r>
            <a:endParaRPr lang="en-US" sz="2000" dirty="0"/>
          </a:p>
        </p:txBody>
      </p:sp>
      <p:sp>
        <p:nvSpPr>
          <p:cNvPr id="13" name="Shape 10"/>
          <p:cNvSpPr/>
          <p:nvPr/>
        </p:nvSpPr>
        <p:spPr>
          <a:xfrm>
            <a:off x="639126" y="5319355"/>
            <a:ext cx="7865745" cy="1272826"/>
          </a:xfrm>
          <a:prstGeom prst="roundRect">
            <a:avLst>
              <a:gd name="adj" fmla="val 718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29269" y="5509498"/>
            <a:ext cx="2282785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ru-RU" sz="2400" b="1" dirty="0" smtClean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Профессиональная с</a:t>
            </a:r>
            <a:r>
              <a:rPr lang="en-US" sz="2400" b="1" dirty="0" err="1" smtClean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ертификация</a:t>
            </a:r>
            <a:endParaRPr lang="en-US" sz="2400" b="1" dirty="0"/>
          </a:p>
        </p:txBody>
      </p:sp>
      <p:sp>
        <p:nvSpPr>
          <p:cNvPr id="15" name="Text 12"/>
          <p:cNvSpPr/>
          <p:nvPr/>
        </p:nvSpPr>
        <p:spPr>
          <a:xfrm>
            <a:off x="829269" y="5904309"/>
            <a:ext cx="7485459" cy="292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Профессиональное признание, регистрация в </a:t>
            </a:r>
            <a:r>
              <a:rPr lang="en-US" sz="20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международном</a:t>
            </a: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endParaRPr lang="ru-RU" sz="2000" dirty="0" smtClean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0" indent="0" algn="l">
              <a:lnSpc>
                <a:spcPts val="2300"/>
              </a:lnSpc>
              <a:buNone/>
            </a:pPr>
            <a:r>
              <a:rPr lang="en-US" sz="2000" dirty="0" err="1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реестре</a:t>
            </a:r>
            <a:r>
              <a:rPr lang="en-US" sz="2000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ENTER</a:t>
            </a:r>
            <a:endParaRPr lang="en-US" sz="2000" dirty="0"/>
          </a:p>
        </p:txBody>
      </p:sp>
      <p:sp>
        <p:nvSpPr>
          <p:cNvPr id="16" name="Shape 13"/>
          <p:cNvSpPr/>
          <p:nvPr/>
        </p:nvSpPr>
        <p:spPr>
          <a:xfrm>
            <a:off x="639126" y="6701718"/>
            <a:ext cx="7865745" cy="1359456"/>
          </a:xfrm>
          <a:prstGeom prst="roundRect">
            <a:avLst>
              <a:gd name="adj" fmla="val 5642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29269" y="6891861"/>
            <a:ext cx="2883694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b="1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Ориентация на результат</a:t>
            </a:r>
            <a:endParaRPr lang="en-US" sz="2400" b="1" dirty="0"/>
          </a:p>
        </p:txBody>
      </p:sp>
      <p:sp>
        <p:nvSpPr>
          <p:cNvPr id="18" name="Text 15"/>
          <p:cNvSpPr/>
          <p:nvPr/>
        </p:nvSpPr>
        <p:spPr>
          <a:xfrm>
            <a:off x="829269" y="7286672"/>
            <a:ext cx="7485459" cy="584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Программы нацелены на конкретные оцениваемые результаты как преподавателей (слушателей), так и их студентов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6385" y="607338"/>
            <a:ext cx="5507236" cy="541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ru-RU" sz="4400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Исследование потребностей </a:t>
            </a:r>
            <a:r>
              <a:rPr lang="ru-RU" sz="4400" dirty="0" err="1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стейкхолдеров</a:t>
            </a:r>
            <a:endParaRPr lang="en-US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6385" y="2197609"/>
            <a:ext cx="6262578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Общее число респондентов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892 чел. </a:t>
            </a:r>
          </a:p>
          <a:p>
            <a:pPr lvl="0">
              <a:defRPr/>
            </a:pPr>
            <a:endParaRPr lang="ru-R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endParaRPr lang="ru-RU" sz="105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Категории респондентов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Преподаватели вузов (552)</a:t>
            </a:r>
          </a:p>
          <a:p>
            <a:pPr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Администрация вузов (150)</a:t>
            </a:r>
          </a:p>
          <a:p>
            <a:pPr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Студенты (138)</a:t>
            </a:r>
          </a:p>
          <a:p>
            <a:pPr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Представители промышленности (40)</a:t>
            </a:r>
          </a:p>
          <a:p>
            <a:pPr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Представители ведомственных структур (12)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123526" y="1982719"/>
            <a:ext cx="7209162" cy="456167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Tx/>
              <a:buSzTx/>
              <a:buNone/>
              <a:defRPr/>
            </a:pP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Полученные результаты: </a:t>
            </a:r>
          </a:p>
          <a:p>
            <a:pPr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Ключевые компетенции, необходимые по мнению респондентов преподавателям инженерных дисциплин</a:t>
            </a:r>
          </a:p>
          <a:p>
            <a:pPr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cs typeface="Calibri" panose="020F0502020204030204" pitchFamily="34" charset="0"/>
              </a:rPr>
              <a:t>Перечень дисциплин, предложенных для включения в программы ПК </a:t>
            </a:r>
          </a:p>
          <a:p>
            <a:pPr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cs typeface="Calibri" panose="020F0502020204030204" pitchFamily="34" charset="0"/>
              </a:rPr>
              <a:t>Удельный вес важности </a:t>
            </a:r>
            <a:r>
              <a:rPr lang="ru-RU" sz="2400" dirty="0" smtClean="0">
                <a:cs typeface="Calibri" panose="020F0502020204030204" pitchFamily="34" charset="0"/>
              </a:rPr>
              <a:t>мнения каждой </a:t>
            </a:r>
            <a:r>
              <a:rPr lang="ru-RU" sz="2400" dirty="0">
                <a:cs typeface="Calibri" panose="020F0502020204030204" pitchFamily="34" charset="0"/>
              </a:rPr>
              <a:t>категории </a:t>
            </a:r>
            <a:r>
              <a:rPr lang="ru-RU" sz="2400" dirty="0" err="1">
                <a:cs typeface="Calibri" panose="020F0502020204030204" pitchFamily="34" charset="0"/>
              </a:rPr>
              <a:t>стейкхолдеров</a:t>
            </a:r>
            <a:r>
              <a:rPr lang="ru-RU" sz="24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Рейтинг компетенций</a:t>
            </a:r>
          </a:p>
          <a:p>
            <a:pPr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cs typeface="Calibri" panose="020F0502020204030204" pitchFamily="34" charset="0"/>
              </a:rPr>
              <a:t>Рейтинг дисциплин</a:t>
            </a:r>
          </a:p>
        </p:txBody>
      </p:sp>
    </p:spTree>
    <p:extLst>
      <p:ext uri="{BB962C8B-B14F-4D97-AF65-F5344CB8AC3E}">
        <p14:creationId xmlns:p14="http://schemas.microsoft.com/office/powerpoint/2010/main" val="294225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6385" y="607338"/>
            <a:ext cx="5507236" cy="541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ru-RU" sz="4400" dirty="0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Исследование потребностей </a:t>
            </a:r>
            <a:r>
              <a:rPr lang="ru-RU" sz="4400" dirty="0" err="1" smtClean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стейкхолдеров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606385" y="1495187"/>
            <a:ext cx="13417629" cy="6126956"/>
          </a:xfrm>
          <a:prstGeom prst="roundRect">
            <a:avLst>
              <a:gd name="adj" fmla="val 118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614005" y="1502807"/>
            <a:ext cx="13402389" cy="7774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787241" y="1614368"/>
            <a:ext cx="13055918" cy="5543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Знания, умения и практические навыки в области педагогики и профессии инженера</a:t>
            </a:r>
            <a:r>
              <a:rPr lang="en-US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, и способность их успешно применять при организации учебного процесса по конкретным направлениям подготовки будущих специалистов</a:t>
            </a:r>
            <a:endParaRPr lang="en-US" dirty="0"/>
          </a:p>
        </p:txBody>
      </p:sp>
      <p:sp>
        <p:nvSpPr>
          <p:cNvPr id="6" name="Shape 4"/>
          <p:cNvSpPr/>
          <p:nvPr/>
        </p:nvSpPr>
        <p:spPr>
          <a:xfrm>
            <a:off x="614005" y="2280285"/>
            <a:ext cx="13402389" cy="50030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787240" y="2272666"/>
            <a:ext cx="13055918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Выбирать лучшие </a:t>
            </a:r>
            <a:r>
              <a:rPr lang="en-US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методы и стратегии обучения и интегрировать новые разработки</a:t>
            </a:r>
            <a:r>
              <a:rPr lang="en-US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, </a:t>
            </a:r>
            <a:endParaRPr lang="ru-RU" dirty="0" smtClean="0">
              <a:solidFill>
                <a:srgbClr val="454240"/>
              </a:solidFill>
              <a:latin typeface="DM Sans" pitchFamily="34" charset="0"/>
              <a:ea typeface="DM Sans" pitchFamily="34" charset="-122"/>
              <a:cs typeface="DM Sans" pitchFamily="34" charset="-120"/>
            </a:endParaRPr>
          </a:p>
          <a:p>
            <a:pPr marL="0" indent="0" algn="l">
              <a:lnSpc>
                <a:spcPts val="2150"/>
              </a:lnSpc>
              <a:buNone/>
            </a:pPr>
            <a:r>
              <a:rPr lang="en-US" dirty="0" smtClean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 </a:t>
            </a:r>
            <a:r>
              <a:rPr lang="en-US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т.ч. в области инженерной педагогики, в учебный процесс</a:t>
            </a:r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614005" y="2780586"/>
            <a:ext cx="13402389" cy="50030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787241" y="2892147"/>
            <a:ext cx="13055918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Создавать </a:t>
            </a:r>
            <a:r>
              <a:rPr lang="en-US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комфортную и позитивную</a:t>
            </a:r>
            <a:r>
              <a:rPr lang="en-US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физическую и виртуальную </a:t>
            </a:r>
            <a:r>
              <a:rPr lang="en-US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среду обучения</a:t>
            </a:r>
            <a:endParaRPr lang="en-US" b="1" dirty="0"/>
          </a:p>
        </p:txBody>
      </p:sp>
      <p:sp>
        <p:nvSpPr>
          <p:cNvPr id="10" name="Shape 8"/>
          <p:cNvSpPr/>
          <p:nvPr/>
        </p:nvSpPr>
        <p:spPr>
          <a:xfrm>
            <a:off x="614005" y="3280886"/>
            <a:ext cx="13402389" cy="77747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787241" y="3392448"/>
            <a:ext cx="13055918" cy="5543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Коммуникативные навыки </a:t>
            </a:r>
            <a:r>
              <a:rPr lang="en-US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 умение применять эффективные методы презентации и ораторского искусства в учебном процессе, импровизировать при необходимости</a:t>
            </a:r>
            <a:endParaRPr lang="en-US" dirty="0"/>
          </a:p>
        </p:txBody>
      </p:sp>
      <p:sp>
        <p:nvSpPr>
          <p:cNvPr id="12" name="Shape 10"/>
          <p:cNvSpPr/>
          <p:nvPr/>
        </p:nvSpPr>
        <p:spPr>
          <a:xfrm>
            <a:off x="614005" y="4058364"/>
            <a:ext cx="13402389" cy="7774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787241" y="4169926"/>
            <a:ext cx="13055918" cy="5543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Общекультурные и общепрофессиональные знания, умения, жизненный опыт, личностные качества</a:t>
            </a:r>
            <a:r>
              <a:rPr lang="en-US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, и способность их успешно применять при организации учебного процесса</a:t>
            </a:r>
            <a:endParaRPr lang="en-US" dirty="0"/>
          </a:p>
        </p:txBody>
      </p:sp>
      <p:sp>
        <p:nvSpPr>
          <p:cNvPr id="14" name="Shape 12"/>
          <p:cNvSpPr/>
          <p:nvPr/>
        </p:nvSpPr>
        <p:spPr>
          <a:xfrm>
            <a:off x="614005" y="4835843"/>
            <a:ext cx="13402389" cy="77747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787241" y="4947404"/>
            <a:ext cx="13055918" cy="5543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Ставить </a:t>
            </a:r>
            <a:r>
              <a:rPr lang="en-US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ясные образовательные цели, выбирать подходящие материалы</a:t>
            </a:r>
            <a:r>
              <a:rPr lang="en-US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и структурировать их соответственно, делать процесс обучения прозрачным для коллег и студентов</a:t>
            </a:r>
            <a:endParaRPr lang="en-US" dirty="0"/>
          </a:p>
        </p:txBody>
      </p:sp>
      <p:sp>
        <p:nvSpPr>
          <p:cNvPr id="16" name="Shape 14"/>
          <p:cNvSpPr/>
          <p:nvPr/>
        </p:nvSpPr>
        <p:spPr>
          <a:xfrm>
            <a:off x="614005" y="5613321"/>
            <a:ext cx="13402389" cy="50030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787241" y="5724882"/>
            <a:ext cx="13055918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Рассматривать студентов как партнеров по обучению </a:t>
            </a:r>
            <a:r>
              <a:rPr lang="en-US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 отношениях, характеризуемым взаимным уважением</a:t>
            </a:r>
            <a:endParaRPr lang="en-US" dirty="0"/>
          </a:p>
        </p:txBody>
      </p:sp>
      <p:sp>
        <p:nvSpPr>
          <p:cNvPr id="18" name="Shape 16"/>
          <p:cNvSpPr/>
          <p:nvPr/>
        </p:nvSpPr>
        <p:spPr>
          <a:xfrm>
            <a:off x="614005" y="6113621"/>
            <a:ext cx="13402389" cy="50030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787241" y="6225183"/>
            <a:ext cx="13055918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Компетентно использовать различные </a:t>
            </a:r>
            <a:r>
              <a:rPr lang="en-US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информационные потоки в учебном процессе,</a:t>
            </a:r>
            <a:r>
              <a:rPr lang="en-US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актуальную информацию</a:t>
            </a:r>
            <a:endParaRPr lang="en-US" dirty="0"/>
          </a:p>
        </p:txBody>
      </p:sp>
      <p:sp>
        <p:nvSpPr>
          <p:cNvPr id="20" name="Shape 18"/>
          <p:cNvSpPr/>
          <p:nvPr/>
        </p:nvSpPr>
        <p:spPr>
          <a:xfrm>
            <a:off x="614005" y="6613922"/>
            <a:ext cx="13402389" cy="50030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787241" y="6725483"/>
            <a:ext cx="13055918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Применять </a:t>
            </a:r>
            <a:r>
              <a:rPr lang="en-US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инструменты мотивации </a:t>
            </a:r>
            <a:r>
              <a:rPr lang="en-US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 учебном процессе</a:t>
            </a:r>
            <a:endParaRPr lang="en-US" dirty="0"/>
          </a:p>
        </p:txBody>
      </p:sp>
      <p:sp>
        <p:nvSpPr>
          <p:cNvPr id="22" name="Shape 20"/>
          <p:cNvSpPr/>
          <p:nvPr/>
        </p:nvSpPr>
        <p:spPr>
          <a:xfrm>
            <a:off x="614005" y="7114223"/>
            <a:ext cx="13402389" cy="50030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787241" y="7225784"/>
            <a:ext cx="13055918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Стимулировать вклад студентов </a:t>
            </a:r>
            <a:r>
              <a:rPr lang="en-US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и предоставлять студентам </a:t>
            </a:r>
            <a:r>
              <a:rPr lang="en-US" b="1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возможность для творчества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907</Words>
  <Application>Microsoft Office PowerPoint</Application>
  <PresentationFormat>Произвольный</PresentationFormat>
  <Paragraphs>167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DM Sans</vt:lpstr>
      <vt:lpstr>Libre Baskerville</vt:lpstr>
      <vt:lpstr>Wingdings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К21_2</cp:lastModifiedBy>
  <cp:revision>8</cp:revision>
  <dcterms:created xsi:type="dcterms:W3CDTF">2025-05-21T20:03:23Z</dcterms:created>
  <dcterms:modified xsi:type="dcterms:W3CDTF">2025-05-21T18:39:10Z</dcterms:modified>
</cp:coreProperties>
</file>