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4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82" r:id="rId2"/>
    <p:sldId id="439" r:id="rId3"/>
    <p:sldId id="441" r:id="rId4"/>
    <p:sldId id="443" r:id="rId5"/>
    <p:sldId id="445" r:id="rId6"/>
    <p:sldId id="446" r:id="rId7"/>
    <p:sldId id="431" r:id="rId8"/>
  </p:sldIdLst>
  <p:sldSz cx="9144000" cy="5143500" type="screen16x9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C4F47492-398E-4BB5-8AAF-48EE15E96C14}">
          <p14:sldIdLst>
            <p14:sldId id="282"/>
            <p14:sldId id="439"/>
            <p14:sldId id="441"/>
            <p14:sldId id="443"/>
            <p14:sldId id="445"/>
            <p14:sldId id="446"/>
            <p14:sldId id="431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6BA42C"/>
    <a:srgbClr val="D9F1C7"/>
    <a:srgbClr val="659A2A"/>
    <a:srgbClr val="009242"/>
    <a:srgbClr val="C2C2C2"/>
    <a:srgbClr val="FF66FF"/>
    <a:srgbClr val="80C535"/>
    <a:srgbClr val="87CB3D"/>
    <a:srgbClr val="0063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17" autoAdjust="0"/>
    <p:restoredTop sz="96875" autoAdjust="0"/>
  </p:normalViewPr>
  <p:slideViewPr>
    <p:cSldViewPr>
      <p:cViewPr varScale="1">
        <p:scale>
          <a:sx n="130" d="100"/>
          <a:sy n="130" d="100"/>
        </p:scale>
        <p:origin x="-210" y="-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97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Лист2!$F$5:$F$14</c:f>
              <c:strCache>
                <c:ptCount val="10"/>
                <c:pt idx="0">
                  <c:v>ШБИП</c:v>
                </c:pt>
                <c:pt idx="1">
                  <c:v>ИЯТШ</c:v>
                </c:pt>
                <c:pt idx="2">
                  <c:v>ЦЦОТ</c:v>
                </c:pt>
                <c:pt idx="3">
                  <c:v>ИШНКБ</c:v>
                </c:pt>
                <c:pt idx="4">
                  <c:v>ИШНПТ</c:v>
                </c:pt>
                <c:pt idx="5">
                  <c:v>ИШПР</c:v>
                </c:pt>
                <c:pt idx="6">
                  <c:v>ИШИТР</c:v>
                </c:pt>
                <c:pt idx="7">
                  <c:v>УЦ ОТВПО</c:v>
                </c:pt>
                <c:pt idx="8">
                  <c:v>ИШЭ</c:v>
                </c:pt>
                <c:pt idx="9">
                  <c:v>ЮТИ</c:v>
                </c:pt>
              </c:strCache>
            </c:strRef>
          </c:cat>
          <c:val>
            <c:numRef>
              <c:f>Лист2!$G$5:$G$14</c:f>
              <c:numCache>
                <c:formatCode>General</c:formatCode>
                <c:ptCount val="10"/>
                <c:pt idx="0">
                  <c:v>19</c:v>
                </c:pt>
                <c:pt idx="1">
                  <c:v>6</c:v>
                </c:pt>
                <c:pt idx="2">
                  <c:v>4</c:v>
                </c:pt>
                <c:pt idx="3">
                  <c:v>4</c:v>
                </c:pt>
                <c:pt idx="4">
                  <c:v>3</c:v>
                </c:pt>
                <c:pt idx="5">
                  <c:v>3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869056"/>
        <c:axId val="37870592"/>
      </c:barChart>
      <c:catAx>
        <c:axId val="37869056"/>
        <c:scaling>
          <c:orientation val="minMax"/>
        </c:scaling>
        <c:delete val="0"/>
        <c:axPos val="b"/>
        <c:majorTickMark val="out"/>
        <c:minorTickMark val="none"/>
        <c:tickLblPos val="nextTo"/>
        <c:crossAx val="37870592"/>
        <c:crosses val="autoZero"/>
        <c:auto val="1"/>
        <c:lblAlgn val="ctr"/>
        <c:lblOffset val="100"/>
        <c:noMultiLvlLbl val="0"/>
      </c:catAx>
      <c:valAx>
        <c:axId val="378705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78690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47" cy="496732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826" y="0"/>
            <a:ext cx="2946246" cy="496732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r">
              <a:defRPr sz="1200"/>
            </a:lvl1pPr>
          </a:lstStyle>
          <a:p>
            <a:fld id="{C5FA1234-F6C5-44C3-8228-B8A02EB69C38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309"/>
            <a:ext cx="2946247" cy="496731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826" y="9428309"/>
            <a:ext cx="2946246" cy="496731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r">
              <a:defRPr sz="1200"/>
            </a:lvl1pPr>
          </a:lstStyle>
          <a:p>
            <a:fld id="{DD0E087F-A49F-44A7-8A09-9353AE286E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67308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2" y="0"/>
            <a:ext cx="2945660" cy="496332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r">
              <a:defRPr sz="1200"/>
            </a:lvl1pPr>
          </a:lstStyle>
          <a:p>
            <a:fld id="{00F10A49-518E-4755-8622-C01C407392BE}" type="datetimeFigureOut">
              <a:rPr lang="ru-RU" smtClean="0"/>
              <a:pPr/>
              <a:t>25.05.2018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08" tIns="46054" rIns="92108" bIns="4605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2108" tIns="46054" rIns="92108" bIns="46054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2" y="9428583"/>
            <a:ext cx="2945660" cy="496332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r">
              <a:defRPr sz="1200"/>
            </a:lvl1pPr>
          </a:lstStyle>
          <a:p>
            <a:fld id="{52920D0D-39E3-4B80-906F-1100F6AF9B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3094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920D0D-39E3-4B80-906F-1100F6AF9BB7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90941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920D0D-39E3-4B80-906F-1100F6AF9BB7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90941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920D0D-39E3-4B80-906F-1100F6AF9BB7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08614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920D0D-39E3-4B80-906F-1100F6AF9BB7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48222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920D0D-39E3-4B80-906F-1100F6AF9BB7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9568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8B1CA-B9E5-4478-8076-894DA9383C78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4500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2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04F0C-63C8-4AF6-9E13-CA39DC8B6C81}" type="datetime1">
              <a:rPr lang="ru-RU" smtClean="0"/>
              <a:pPr/>
              <a:t>25.05.2018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77760-2868-4E5F-89A3-AA702303B1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6529465"/>
      </p:ext>
    </p:extLst>
  </p:cSld>
  <p:clrMapOvr>
    <a:masterClrMapping/>
  </p:clrMapOvr>
  <p:transition spd="slow">
    <p:check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6A9ED-AF3A-460B-896C-FBDD7CFB0DB2}" type="datetime1">
              <a:rPr lang="ru-RU" smtClean="0"/>
              <a:pPr/>
              <a:t>25.05.2018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77760-2868-4E5F-89A3-AA702303B1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7390539"/>
      </p:ext>
    </p:extLst>
  </p:cSld>
  <p:clrMapOvr>
    <a:masterClrMapping/>
  </p:clrMapOvr>
  <p:transition spd="slow">
    <p:check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67293-FFFE-4BE6-992D-3CC1E98678EA}" type="datetime1">
              <a:rPr lang="ru-RU" smtClean="0"/>
              <a:pPr/>
              <a:t>25.05.2018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77760-2868-4E5F-89A3-AA702303B1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3471493"/>
      </p:ext>
    </p:extLst>
  </p:cSld>
  <p:clrMapOvr>
    <a:masterClrMapping/>
  </p:clrMapOvr>
  <p:transition spd="slow">
    <p:check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56C22-2E42-400D-945A-F9FA35D85C22}" type="datetime1">
              <a:rPr lang="ru-RU" smtClean="0"/>
              <a:pPr/>
              <a:t>25.05.2018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77760-2868-4E5F-89A3-AA702303B1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9642437"/>
      </p:ext>
    </p:extLst>
  </p:cSld>
  <p:clrMapOvr>
    <a:masterClrMapping/>
  </p:clrMapOvr>
  <p:transition spd="slow">
    <p:check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E0457-5CBF-45B3-8A61-DF1AAF3478C3}" type="datetime1">
              <a:rPr lang="ru-RU" smtClean="0"/>
              <a:pPr/>
              <a:t>25.05.2018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77760-2868-4E5F-89A3-AA702303B1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5363362"/>
      </p:ext>
    </p:extLst>
  </p:cSld>
  <p:clrMapOvr>
    <a:masterClrMapping/>
  </p:clrMapOvr>
  <p:transition spd="slow">
    <p:check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A80F8-F186-41A1-B5DD-DBDF8595ABD3}" type="datetime1">
              <a:rPr lang="ru-RU" smtClean="0"/>
              <a:pPr/>
              <a:t>25.05.2018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77760-2868-4E5F-89A3-AA702303B1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4309685"/>
      </p:ext>
    </p:extLst>
  </p:cSld>
  <p:clrMapOvr>
    <a:masterClrMapping/>
  </p:clrMapOvr>
  <p:transition spd="slow">
    <p:check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2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2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E07F2-15AA-4906-A1D0-8F5EB71E1681}" type="datetime1">
              <a:rPr lang="ru-RU" smtClean="0"/>
              <a:pPr/>
              <a:t>25.05.2018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77760-2868-4E5F-89A3-AA702303B1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2560100"/>
      </p:ext>
    </p:extLst>
  </p:cSld>
  <p:clrMapOvr>
    <a:masterClrMapping/>
  </p:clrMapOvr>
  <p:transition spd="slow">
    <p:check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4FA29-B23F-4E09-8347-FBC44CC9DE24}" type="datetime1">
              <a:rPr lang="ru-RU" smtClean="0"/>
              <a:pPr/>
              <a:t>25.05.2018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77760-2868-4E5F-89A3-AA702303B1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5090467"/>
      </p:ext>
    </p:extLst>
  </p:cSld>
  <p:clrMapOvr>
    <a:masterClrMapping/>
  </p:clrMapOvr>
  <p:transition spd="slow">
    <p:check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9648D-F657-4526-9754-BC016D725A8B}" type="datetime1">
              <a:rPr lang="ru-RU" smtClean="0"/>
              <a:pPr/>
              <a:t>25.05.2018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77760-2868-4E5F-89A3-AA702303B1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9245189"/>
      </p:ext>
    </p:extLst>
  </p:cSld>
  <p:clrMapOvr>
    <a:masterClrMapping/>
  </p:clrMapOvr>
  <p:transition spd="slow">
    <p:check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1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5B8D5-D73E-4A54-80F3-882FD8DBE1D1}" type="datetime1">
              <a:rPr lang="ru-RU" smtClean="0"/>
              <a:pPr/>
              <a:t>25.05.2018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77760-2868-4E5F-89A3-AA702303B1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4168629"/>
      </p:ext>
    </p:extLst>
  </p:cSld>
  <p:clrMapOvr>
    <a:masterClrMapping/>
  </p:clrMapOvr>
  <p:transition spd="slow">
    <p:check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6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C7836-09D0-47FF-8FA9-E046C109EEA4}" type="datetime1">
              <a:rPr lang="ru-RU" smtClean="0"/>
              <a:pPr/>
              <a:t>25.05.2018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77760-2868-4E5F-89A3-AA702303B1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6825878"/>
      </p:ext>
    </p:extLst>
  </p:cSld>
  <p:clrMapOvr>
    <a:masterClrMapping/>
  </p:clrMapOvr>
  <p:transition spd="slow">
    <p:check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4C408-C910-4750-9860-70DBE9387F30}" type="datetime1">
              <a:rPr lang="ru-RU" smtClean="0"/>
              <a:pPr/>
              <a:t>25.05.2018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77760-2868-4E5F-89A3-AA702303B1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9584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hecker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&#1089;&#1087;&#1080;&#1089;&#1086;&#1082;%20&#1079;&#1072;&#1103;&#1074;&#1086;&#1082;.xls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107504" y="1131590"/>
            <a:ext cx="8790414" cy="18722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ru-RU" sz="2800" b="1" dirty="0" smtClean="0">
                <a:solidFill>
                  <a:srgbClr val="659A2A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Результаты конкурса </a:t>
            </a:r>
            <a:r>
              <a:rPr lang="ru-RU" sz="2800" b="1" dirty="0">
                <a:solidFill>
                  <a:srgbClr val="659A2A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образовательных </a:t>
            </a:r>
            <a:r>
              <a:rPr lang="ru-RU" sz="2800" b="1" dirty="0" smtClean="0">
                <a:solidFill>
                  <a:srgbClr val="659A2A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проектов</a:t>
            </a:r>
          </a:p>
          <a:p>
            <a:pPr>
              <a:spcBef>
                <a:spcPts val="0"/>
              </a:spcBef>
            </a:pPr>
            <a:r>
              <a:rPr lang="ru-RU" sz="2800" b="1" dirty="0" smtClean="0">
                <a:solidFill>
                  <a:srgbClr val="659A2A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Программы </a:t>
            </a:r>
            <a:r>
              <a:rPr lang="ru-RU" sz="2800" b="1" dirty="0">
                <a:solidFill>
                  <a:srgbClr val="659A2A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повышения конкурентоспособности </a:t>
            </a:r>
            <a:r>
              <a:rPr lang="ru-RU" sz="2800" b="1" dirty="0" smtClean="0">
                <a:solidFill>
                  <a:srgbClr val="659A2A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ТПУ</a:t>
            </a:r>
          </a:p>
          <a:p>
            <a:pPr>
              <a:spcBef>
                <a:spcPts val="0"/>
              </a:spcBef>
            </a:pPr>
            <a:r>
              <a:rPr lang="ru-RU" sz="1800" dirty="0" smtClean="0">
                <a:solidFill>
                  <a:srgbClr val="659A2A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(второй этап)</a:t>
            </a:r>
          </a:p>
        </p:txBody>
      </p:sp>
    </p:spTree>
    <p:extLst>
      <p:ext uri="{BB962C8B-B14F-4D97-AF65-F5344CB8AC3E}">
        <p14:creationId xmlns:p14="http://schemas.microsoft.com/office/powerpoint/2010/main" val="787425425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336704" cy="482277"/>
          </a:xfrm>
        </p:spPr>
        <p:txBody>
          <a:bodyPr>
            <a:noAutofit/>
          </a:bodyPr>
          <a:lstStyle/>
          <a:p>
            <a:pPr algn="l"/>
            <a:r>
              <a:rPr lang="ru-RU" sz="1600" b="1" dirty="0" smtClean="0">
                <a:solidFill>
                  <a:srgbClr val="6BA42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ФОРМИРОВАНИЕ ПОРТФЕЛЯ ОСНОВНЫХ ОБРАЗОВАТЕЛЬНЫХ ПРОГРАММ</a:t>
            </a:r>
            <a:endParaRPr lang="ru-RU" sz="1600" b="1" dirty="0">
              <a:solidFill>
                <a:srgbClr val="6BA42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H="1">
            <a:off x="0" y="749771"/>
            <a:ext cx="9139937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2341094"/>
              </p:ext>
            </p:extLst>
          </p:nvPr>
        </p:nvGraphicFramePr>
        <p:xfrm>
          <a:off x="251520" y="771550"/>
          <a:ext cx="8568952" cy="7416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6048672"/>
                <a:gridCol w="252028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Руководитель</a:t>
                      </a:r>
                      <a:r>
                        <a:rPr lang="ru-RU" baseline="0" dirty="0" smtClean="0"/>
                        <a:t> проекта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Цой Г.А.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Финансирование проекта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 млн. руб.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79512" y="1563638"/>
            <a:ext cx="8640960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ru-RU" altLang="ru-RU" sz="1400" b="1" dirty="0" smtClean="0">
                <a:solidFill>
                  <a:srgbClr val="264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 ПРОЕКТА:</a:t>
            </a:r>
            <a:endParaRPr lang="ru-RU" sz="1400" b="1" dirty="0">
              <a:solidFill>
                <a:srgbClr val="264C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</a:pPr>
            <a:r>
              <a:rPr lang="ru-RU" sz="1400" dirty="0" smtClean="0">
                <a:solidFill>
                  <a:srgbClr val="264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Повышение </a:t>
            </a:r>
            <a:r>
              <a:rPr lang="ru-RU" sz="1400" dirty="0">
                <a:solidFill>
                  <a:srgbClr val="264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качества образования в университете за счет разработки и реализации уникальных образовательных программ мирового </a:t>
            </a:r>
            <a:r>
              <a:rPr lang="ru-RU" sz="1400" dirty="0" smtClean="0">
                <a:solidFill>
                  <a:srgbClr val="264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уровня</a:t>
            </a:r>
          </a:p>
          <a:p>
            <a:pPr>
              <a:spcBef>
                <a:spcPts val="1800"/>
              </a:spcBef>
            </a:pPr>
            <a:r>
              <a:rPr lang="ru-RU" sz="1400" b="1" dirty="0" smtClean="0">
                <a:solidFill>
                  <a:srgbClr val="264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 КОНКУРСА: 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rgbClr val="003300"/>
                </a:solidFill>
              </a:rPr>
              <a:t>разработка современных и востребованных онлайн-курсов, обеспечение их доступности для школьников, студентов и обучающихся по программам повышения квалификации</a:t>
            </a:r>
            <a:r>
              <a:rPr lang="ru-RU" sz="1400" dirty="0" smtClean="0">
                <a:solidFill>
                  <a:srgbClr val="003300"/>
                </a:solidFill>
              </a:rPr>
              <a:t>;</a:t>
            </a:r>
          </a:p>
          <a:p>
            <a:pPr lvl="0"/>
            <a:endParaRPr lang="ru-RU" sz="1400" dirty="0">
              <a:solidFill>
                <a:srgbClr val="003300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rgbClr val="003300"/>
                </a:solidFill>
              </a:rPr>
              <a:t>разработка образовательных программ, дисциплин и модулей, учебно-методических материалов, направленных на формирование современных востребованных </a:t>
            </a:r>
            <a:r>
              <a:rPr lang="ru-RU" sz="1400" dirty="0" smtClean="0">
                <a:solidFill>
                  <a:srgbClr val="003300"/>
                </a:solidFill>
              </a:rPr>
              <a:t>компетенций.</a:t>
            </a:r>
            <a:endParaRPr lang="ru-RU" sz="1400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442420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336704" cy="482277"/>
          </a:xfrm>
        </p:spPr>
        <p:txBody>
          <a:bodyPr>
            <a:noAutofit/>
          </a:bodyPr>
          <a:lstStyle/>
          <a:p>
            <a:pPr algn="l"/>
            <a:r>
              <a:rPr lang="ru-RU" sz="1600" b="1" dirty="0" smtClean="0">
                <a:solidFill>
                  <a:srgbClr val="6BA42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ФОРМИРОВАНИЕ ПОРТФЕЛЯ ОСНОВНЫХ ОБРАЗОВАТЕЛЬНЫХ ПРОГРАММ</a:t>
            </a:r>
            <a:endParaRPr lang="ru-RU" sz="1600" b="1" dirty="0">
              <a:solidFill>
                <a:srgbClr val="6BA42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H="1">
            <a:off x="0" y="749771"/>
            <a:ext cx="9139937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0233969"/>
              </p:ext>
            </p:extLst>
          </p:nvPr>
        </p:nvGraphicFramePr>
        <p:xfrm>
          <a:off x="227807" y="987574"/>
          <a:ext cx="8535260" cy="3567317"/>
        </p:xfrm>
        <a:graphic>
          <a:graphicData uri="http://schemas.openxmlformats.org/drawingml/2006/table">
            <a:tbl>
              <a:tblPr firstRow="1" firstCol="1" bandRow="1">
                <a:tableStyleId>{F2DE63D5-997A-4646-A377-4702673A728D}</a:tableStyleId>
              </a:tblPr>
              <a:tblGrid>
                <a:gridCol w="599777"/>
                <a:gridCol w="6495321"/>
                <a:gridCol w="1440162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</a:rPr>
                        <a:t>№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Критерии оценивания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effectLst/>
                        </a:rPr>
                        <a:t>Балл</a:t>
                      </a:r>
                      <a:endParaRPr lang="ru-RU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7204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effectLst/>
                        </a:rPr>
                        <a:t>1.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Актуальность, </a:t>
                      </a:r>
                      <a:r>
                        <a:rPr lang="ru-RU" sz="1400" dirty="0">
                          <a:effectLst/>
                        </a:rPr>
                        <a:t>востребованность выпускников и статистика </a:t>
                      </a:r>
                      <a:r>
                        <a:rPr lang="ru-RU" sz="1400" dirty="0" smtClean="0">
                          <a:effectLst/>
                        </a:rPr>
                        <a:t>распределения, </a:t>
                      </a:r>
                      <a:r>
                        <a:rPr lang="ru-RU" sz="1400" dirty="0">
                          <a:effectLst/>
                        </a:rPr>
                        <a:t>оценка профильными экспертами из других ВУЗов РФ (письма поддержки и т.д.)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0 ‑ 10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9208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effectLst/>
                        </a:rPr>
                        <a:t>2.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Востребованность онлайн-курсов (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возможность многократного привлечения большого числа слушателей, массовое применение для обучающихся </a:t>
                      </a:r>
                      <a:endParaRPr lang="ru-RU" sz="14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0-10</a:t>
                      </a:r>
                      <a:endParaRPr lang="ru-RU" sz="1400" dirty="0"/>
                    </a:p>
                  </a:txBody>
                  <a:tcPr marL="68580" marR="68580" marT="0" marB="0" anchor="ctr"/>
                </a:tc>
              </a:tr>
              <a:tr h="36004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effectLst/>
                        </a:rPr>
                        <a:t>3.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Уникальность – отсутствие аналогичных ресурсов на открытых онлайн-платформах</a:t>
                      </a:r>
                      <a:endParaRPr lang="ru-RU" sz="14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0-10</a:t>
                      </a:r>
                      <a:endParaRPr lang="ru-RU" sz="1400" dirty="0"/>
                    </a:p>
                  </a:txBody>
                  <a:tcPr marL="68580" marR="68580" marT="0" marB="0" anchor="ctr"/>
                </a:tc>
              </a:tr>
              <a:tr h="43204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effectLst/>
                        </a:rPr>
                        <a:t>4.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</a:rPr>
                        <a:t>Обоснованность сроков, затрат и ожидаемого результата проекта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</a:rPr>
                        <a:t>0 ‑ 10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effectLst/>
                        </a:rPr>
                        <a:t>5.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</a:rPr>
                        <a:t>Ведущие университеты и научные организации – сетевые партнеры Проекта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</a:rPr>
                        <a:t>0 ‑ 5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2008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</a:rPr>
                        <a:t>Соответствие содержания образовательной программы современным научным, социальным или технологическим тенденциям, стратегии научно-технологического развития РФ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</a:rPr>
                        <a:t>0 ‑ 10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9339134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336704" cy="482277"/>
          </a:xfrm>
        </p:spPr>
        <p:txBody>
          <a:bodyPr>
            <a:noAutofit/>
          </a:bodyPr>
          <a:lstStyle/>
          <a:p>
            <a:pPr algn="l"/>
            <a:r>
              <a:rPr lang="ru-RU" sz="1600" b="1" dirty="0" smtClean="0">
                <a:solidFill>
                  <a:srgbClr val="6BA42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ФОРМИРОВАНИЕ ПОРТФЕЛЯ ОСНОВНЫХ ОБРАЗОВАТЕЛЬНЫХ ПРОГРАММ</a:t>
            </a:r>
            <a:endParaRPr lang="ru-RU" sz="1600" b="1" dirty="0">
              <a:solidFill>
                <a:srgbClr val="6BA42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H="1">
            <a:off x="0" y="749771"/>
            <a:ext cx="9139937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67544" y="843558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Подано 44 заявки на сумму 2</a:t>
            </a:r>
            <a:r>
              <a:rPr lang="en-US" sz="1400" dirty="0" smtClean="0"/>
              <a:t>4</a:t>
            </a:r>
            <a:r>
              <a:rPr lang="ru-RU" sz="1400" dirty="0" smtClean="0"/>
              <a:t> 234 041 руб. </a:t>
            </a:r>
            <a:endParaRPr lang="ru-RU" sz="1400" dirty="0"/>
          </a:p>
          <a:p>
            <a:r>
              <a:rPr lang="ru-RU" sz="1400" dirty="0" smtClean="0"/>
              <a:t> </a:t>
            </a:r>
            <a:endParaRPr lang="ru-RU" sz="1400" b="1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3088980"/>
              </p:ext>
            </p:extLst>
          </p:nvPr>
        </p:nvGraphicFramePr>
        <p:xfrm>
          <a:off x="827584" y="1419622"/>
          <a:ext cx="7787208" cy="3099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09431119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336704" cy="482277"/>
          </a:xfrm>
        </p:spPr>
        <p:txBody>
          <a:bodyPr>
            <a:noAutofit/>
          </a:bodyPr>
          <a:lstStyle/>
          <a:p>
            <a:pPr algn="l"/>
            <a:r>
              <a:rPr lang="ru-RU" sz="1600" b="1" dirty="0" smtClean="0">
                <a:solidFill>
                  <a:srgbClr val="6BA42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ФОРМИРОВАНИЕ ПОРТФЕЛЯ ОСНОВНЫХ ОБРАЗОВАТЕЛЬНЫХ ПРОГРАММ</a:t>
            </a:r>
            <a:endParaRPr lang="ru-RU" sz="1600" b="1" dirty="0">
              <a:solidFill>
                <a:srgbClr val="6BA42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H="1">
            <a:off x="0" y="749771"/>
            <a:ext cx="9139937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6913128"/>
              </p:ext>
            </p:extLst>
          </p:nvPr>
        </p:nvGraphicFramePr>
        <p:xfrm>
          <a:off x="251520" y="1203598"/>
          <a:ext cx="8496944" cy="3059853"/>
        </p:xfrm>
        <a:graphic>
          <a:graphicData uri="http://schemas.openxmlformats.org/drawingml/2006/table">
            <a:tbl>
              <a:tblPr firstRow="1" firstCol="1" bandRow="1">
                <a:tableStyleId>{F2DE63D5-997A-4646-A377-4702673A728D}</a:tableStyleId>
              </a:tblPr>
              <a:tblGrid>
                <a:gridCol w="383753"/>
                <a:gridCol w="3432671"/>
                <a:gridCol w="1224136"/>
                <a:gridCol w="1584176"/>
                <a:gridCol w="1872208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</a:rPr>
                        <a:t>№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Название проекта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Сумма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Руководитель, школа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Ожидаемые</a:t>
                      </a:r>
                      <a:r>
                        <a:rPr lang="ru-RU" sz="12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результаты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7204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Виртуальная лаборатория ядерный реактор ТПУ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748 000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Наймушин А.Г.</a:t>
                      </a:r>
                    </a:p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УНЦ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ИЯР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20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Виртуальный </a:t>
                      </a: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тренажер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7204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Разработка образовательных продуктов в он-</a:t>
                      </a:r>
                      <a:r>
                        <a:rPr lang="ru-RU" sz="120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лайн</a:t>
                      </a: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формате  для интегрированных программ подготовки элитных инженеров фармацевтической отрасли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228 600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Краснокутская Е.А.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НОЦ</a:t>
                      </a:r>
                      <a:r>
                        <a:rPr lang="ru-RU" sz="12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им. </a:t>
                      </a:r>
                      <a:r>
                        <a:rPr lang="ru-RU" sz="1200" baseline="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Кижнера</a:t>
                      </a:r>
                      <a:endParaRPr lang="ru-RU" sz="1200" baseline="0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Электронные курсы 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7204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Публикация массовых открытых онлайн-курсов ТПУ на российской образовательной платформе "</a:t>
                      </a:r>
                      <a:r>
                        <a:rPr lang="ru-RU" sz="120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Лекториум</a:t>
                      </a: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250 000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Фадеев А.С.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ЦЦОТ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Электронные курсы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7204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Создание онлайн-курса "Система управления базами данных </a:t>
                      </a:r>
                      <a:r>
                        <a:rPr lang="ru-RU" sz="120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PostgreSQL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992 553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Захарова А.А.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ЮТИ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Электронный курс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7204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 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Разработка образовательной программы магистратуры "Технология производства сжиженного природного газа и </a:t>
                      </a:r>
                      <a:r>
                        <a:rPr lang="ru-RU" sz="1200" dirty="0" err="1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газохимия</a:t>
                      </a: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1 000 000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Максимов В.И.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ИШЭ,</a:t>
                      </a:r>
                      <a:r>
                        <a:rPr lang="ru-RU" sz="12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ИШПР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ООП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07504" y="862136"/>
            <a:ext cx="86409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ts val="600"/>
              </a:spcBef>
            </a:pPr>
            <a:r>
              <a:rPr lang="ru-RU" sz="1400" b="1" dirty="0" smtClean="0">
                <a:solidFill>
                  <a:srgbClr val="264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Одобрено для реализации 10 заявок на сумму 6 691 570 руб.</a:t>
            </a:r>
          </a:p>
        </p:txBody>
      </p:sp>
    </p:spTree>
    <p:extLst>
      <p:ext uri="{BB962C8B-B14F-4D97-AF65-F5344CB8AC3E}">
        <p14:creationId xmlns:p14="http://schemas.microsoft.com/office/powerpoint/2010/main" val="3131133116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336704" cy="482277"/>
          </a:xfrm>
        </p:spPr>
        <p:txBody>
          <a:bodyPr>
            <a:noAutofit/>
          </a:bodyPr>
          <a:lstStyle/>
          <a:p>
            <a:pPr algn="l"/>
            <a:r>
              <a:rPr lang="ru-RU" sz="1600" b="1" dirty="0" smtClean="0">
                <a:solidFill>
                  <a:srgbClr val="6BA42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ФОРМИРОВАНИЕ ПОРТФЕЛЯ ОСНОВНЫХ ОБРАЗОВАТЕЛЬНЫХ ПРОГРАММ</a:t>
            </a:r>
            <a:endParaRPr lang="ru-RU" sz="1600" b="1" dirty="0">
              <a:solidFill>
                <a:srgbClr val="6BA42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H="1">
            <a:off x="0" y="749771"/>
            <a:ext cx="9139937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9442190"/>
              </p:ext>
            </p:extLst>
          </p:nvPr>
        </p:nvGraphicFramePr>
        <p:xfrm>
          <a:off x="321496" y="987574"/>
          <a:ext cx="8496944" cy="3469478"/>
        </p:xfrm>
        <a:graphic>
          <a:graphicData uri="http://schemas.openxmlformats.org/drawingml/2006/table">
            <a:tbl>
              <a:tblPr firstRow="1" firstCol="1" bandRow="1">
                <a:tableStyleId>{F2DE63D5-997A-4646-A377-4702673A728D}</a:tableStyleId>
              </a:tblPr>
              <a:tblGrid>
                <a:gridCol w="383753"/>
                <a:gridCol w="3288655"/>
                <a:gridCol w="1010144"/>
                <a:gridCol w="1510136"/>
                <a:gridCol w="2304256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</a:rPr>
                        <a:t>№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Название проекта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Сумма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Руководитель, школа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Ожидаемые</a:t>
                      </a:r>
                      <a:r>
                        <a:rPr lang="ru-RU" sz="12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результаты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7204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Комплекс виртуальных лабораторный работ с 3-D графикой по базовому курсу “ФИЗИКА”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924 230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Шаманин И.В.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ШБИП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Электронный лабораторный</a:t>
                      </a:r>
                      <a:r>
                        <a:rPr lang="ru-RU" sz="12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курс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7204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Разработка комплексной программы работы со студентами 2000-х ГГ. рождения с учетом их психологических особенностей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1 000 000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Лукьянова Н.А.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Электронный курс</a:t>
                      </a:r>
                    </a:p>
                  </a:txBody>
                  <a:tcPr marL="68580" marR="68580" marT="0" marB="0" anchor="ctr"/>
                </a:tc>
              </a:tr>
              <a:tr h="464056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Формирование цифровой компетентности у студентов ТПУ</a:t>
                      </a:r>
                      <a:endParaRPr lang="ru-RU" sz="12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rgbClr val="C00000"/>
                          </a:solidFill>
                        </a:rPr>
                        <a:t>500 000</a:t>
                      </a:r>
                      <a:endParaRPr lang="ru-RU" sz="1200" dirty="0">
                        <a:solidFill>
                          <a:srgbClr val="C00000"/>
                        </a:solidFill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Гузырь В.В.</a:t>
                      </a:r>
                    </a:p>
                    <a:p>
                      <a:pPr algn="ctr"/>
                      <a:r>
                        <a:rPr lang="ru-RU" sz="1200" dirty="0" smtClean="0"/>
                        <a:t>ШБИП</a:t>
                      </a:r>
                      <a:r>
                        <a:rPr lang="ru-RU" sz="1200" baseline="0" dirty="0" smtClean="0"/>
                        <a:t>, ИШИТР</a:t>
                      </a:r>
                      <a:endParaRPr lang="ru-RU" sz="12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УМК</a:t>
                      </a:r>
                      <a:endParaRPr lang="ru-RU" sz="1200" dirty="0"/>
                    </a:p>
                  </a:txBody>
                  <a:tcPr marL="68580" marR="68580" marT="0" marB="0" anchor="ctr"/>
                </a:tc>
              </a:tr>
              <a:tr h="47204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Преподаватель высшей школы</a:t>
                      </a:r>
                      <a:endParaRPr lang="ru-RU" sz="12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rgbClr val="C00000"/>
                          </a:solidFill>
                        </a:rPr>
                        <a:t>548 187</a:t>
                      </a:r>
                      <a:endParaRPr lang="ru-RU" sz="1200" b="0" dirty="0">
                        <a:solidFill>
                          <a:srgbClr val="C00000"/>
                        </a:solidFill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Стародубцев В.А.</a:t>
                      </a:r>
                    </a:p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НУЦ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</a:rPr>
                        <a:t> ОТВПО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Электронный курс</a:t>
                      </a:r>
                      <a:endParaRPr lang="ru-RU" sz="1200" dirty="0"/>
                    </a:p>
                  </a:txBody>
                  <a:tcPr marL="68580" marR="68580" marT="0" marB="0" anchor="ctr"/>
                </a:tc>
              </a:tr>
              <a:tr h="47204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50000"/>
                        </a:lnSpc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2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</a:t>
                      </a: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Комплект онлайн-курсов по дисциплинам направлений инженерной подготовки</a:t>
                      </a:r>
                      <a:endParaRPr lang="ru-RU" sz="12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rgbClr val="C00000"/>
                          </a:solidFill>
                        </a:rPr>
                        <a:t>500 000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А.С. Фадеев</a:t>
                      </a:r>
                    </a:p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ЦЦОТ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Не менее 40 онлайн-курсов</a:t>
                      </a:r>
                      <a:endParaRPr lang="ru-RU" sz="1200" dirty="0"/>
                    </a:p>
                  </a:txBody>
                  <a:tcPr marL="68580" marR="68580" marT="0" marB="0" anchor="ctr"/>
                </a:tc>
              </a:tr>
              <a:tr h="47204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altLang="ru-RU" b="1" dirty="0" smtClean="0">
                          <a:solidFill>
                            <a:srgbClr val="264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ИТОГИ КОНКУРСА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264C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6 691570 </a:t>
                      </a:r>
                      <a:endParaRPr lang="ru-RU" sz="14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endParaRPr lang="ru-RU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Стрелка вправо 2">
            <a:hlinkClick r:id="rId3" action="ppaction://hlinkfile"/>
          </p:cNvPr>
          <p:cNvSpPr/>
          <p:nvPr/>
        </p:nvSpPr>
        <p:spPr>
          <a:xfrm>
            <a:off x="8028384" y="4155926"/>
            <a:ext cx="36004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267630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5616" y="1851670"/>
            <a:ext cx="684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659A2A"/>
                </a:solidFill>
                <a:latin typeface="Arial" pitchFamily="34" charset="0"/>
                <a:cs typeface="Arial" pitchFamily="34" charset="0"/>
              </a:rPr>
              <a:t>СПАСИБО ЗА ВНИМАНИЕ!</a:t>
            </a:r>
            <a:endParaRPr lang="ru-RU" sz="3600" b="1" dirty="0">
              <a:solidFill>
                <a:srgbClr val="659A2A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6739753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87023</TotalTime>
  <Words>480</Words>
  <Application>Microsoft Office PowerPoint</Application>
  <PresentationFormat>Экран (16:9)</PresentationFormat>
  <Paragraphs>120</Paragraphs>
  <Slides>7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ФОРМИРОВАНИЕ ПОРТФЕЛЯ ОСНОВНЫХ ОБРАЗОВАТЕЛЬНЫХ ПРОГРАММ</vt:lpstr>
      <vt:lpstr>ФОРМИРОВАНИЕ ПОРТФЕЛЯ ОСНОВНЫХ ОБРАЗОВАТЕЛЬНЫХ ПРОГРАММ</vt:lpstr>
      <vt:lpstr>ФОРМИРОВАНИЕ ПОРТФЕЛЯ ОСНОВНЫХ ОБРАЗОВАТЕЛЬНЫХ ПРОГРАММ</vt:lpstr>
      <vt:lpstr>ФОРМИРОВАНИЕ ПОРТФЕЛЯ ОСНОВНЫХ ОБРАЗОВАТЕЛЬНЫХ ПРОГРАММ</vt:lpstr>
      <vt:lpstr>ФОРМИРОВАНИЕ ПОРТФЕЛЯ ОСНОВНЫХ ОБРАЗОВАТЕЛЬНЫХ ПРОГРАММ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Рейтинги</dc:title>
  <dc:creator>Anastasiya G. Peshkovskaya</dc:creator>
  <cp:lastModifiedBy>Evgeniya L. Danilevskaya</cp:lastModifiedBy>
  <cp:revision>4733</cp:revision>
  <cp:lastPrinted>2018-05-25T03:33:02Z</cp:lastPrinted>
  <dcterms:created xsi:type="dcterms:W3CDTF">2015-01-20T03:13:47Z</dcterms:created>
  <dcterms:modified xsi:type="dcterms:W3CDTF">2018-05-25T04:06:41Z</dcterms:modified>
</cp:coreProperties>
</file>